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6858000" cy="9906000" type="A4"/>
  <p:notesSz cx="6797675" cy="9926638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Arial Narrow" panose="020B0606020202030204" pitchFamily="34" charset="0"/>
      <p:regular r:id="rId11"/>
      <p:bold r:id="rId12"/>
      <p:italic r:id="rId13"/>
      <p:boldItalic r:id="rId14"/>
    </p:embeddedFont>
    <p:embeddedFont>
      <p:font typeface="Corbel" panose="020B05030202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gpSJUjkcFYcJFeIXDI6lM1juWoZ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ad Trefonen CE" initials="HTC" lastIdx="1" clrIdx="0">
    <p:extLst>
      <p:ext uri="{19B8F6BF-5375-455C-9EA6-DF929625EA0E}">
        <p15:presenceInfo xmlns:p15="http://schemas.microsoft.com/office/powerpoint/2012/main" userId="Head Trefonen C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B889DB"/>
    <a:srgbClr val="FFCCFF"/>
    <a:srgbClr val="FF99FF"/>
    <a:srgbClr val="D632B3"/>
    <a:srgbClr val="F2DCE9"/>
    <a:srgbClr val="FF5050"/>
    <a:srgbClr val="AA72D4"/>
    <a:srgbClr val="E91F84"/>
    <a:srgbClr val="D236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E3C647-9C44-621F-A8BA-33094320BB56}" v="1052" dt="2022-09-28T20:46:09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91" autoAdjust="0"/>
    <p:restoredTop sz="94660"/>
  </p:normalViewPr>
  <p:slideViewPr>
    <p:cSldViewPr snapToGrid="0">
      <p:cViewPr>
        <p:scale>
          <a:sx n="148" d="100"/>
          <a:sy n="148" d="100"/>
        </p:scale>
        <p:origin x="941" y="86"/>
      </p:cViewPr>
      <p:guideLst/>
    </p:cSldViewPr>
  </p:slideViewPr>
  <p:notesTextViewPr>
    <p:cViewPr>
      <p:scale>
        <a:sx n="150" d="100"/>
        <a:sy n="150" d="100"/>
      </p:scale>
      <p:origin x="0" y="-19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23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32588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58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4728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514351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857251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/>
            </a:lvl1pPr>
            <a:lvl2pPr lvl="1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/>
            </a:lvl2pPr>
            <a:lvl3pPr lvl="2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/>
            </a:lvl3pPr>
            <a:lvl4pPr lvl="3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4pPr>
            <a:lvl5pPr lvl="4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5pPr>
            <a:lvl6pPr lvl="5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6pPr>
            <a:lvl7pPr lvl="6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7pPr>
            <a:lvl8pPr lvl="7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8pPr>
            <a:lvl9pPr lvl="8" algn="ctr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358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467918" y="6629228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>
                <a:solidFill>
                  <a:schemeClr val="dk1"/>
                </a:solidFill>
              </a:defRPr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1195">
                <a:solidFill>
                  <a:srgbClr val="888888"/>
                </a:solidFill>
              </a:defRPr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074">
                <a:solidFill>
                  <a:srgbClr val="888888"/>
                </a:solidFill>
              </a:defRPr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955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72383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72381" y="2428350"/>
            <a:ext cx="2901256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72381" y="3618444"/>
            <a:ext cx="2901256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3471865" y="2428350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1433" b="1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1195" b="1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074" b="1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3471865" y="3618444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249696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1911"/>
            </a:lvl1pPr>
            <a:lvl2pPr marL="513514" lvl="1" indent="-234505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1671"/>
            </a:lvl2pPr>
            <a:lvl3pPr marL="770271" lvl="2" indent="-219349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1433"/>
            </a:lvl3pPr>
            <a:lvl4pPr marL="1027028" lvl="3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4pPr>
            <a:lvl5pPr marL="1283786" lvl="4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5pPr>
            <a:lvl6pPr marL="1540542" lvl="5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6pPr>
            <a:lvl7pPr marL="1797300" lvl="6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7pPr>
            <a:lvl8pPr marL="2054057" lvl="7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8pPr>
            <a:lvl9pPr marL="2310814" lvl="8" indent="-204193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1195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472381" y="660401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191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2915544" y="1426285"/>
            <a:ext cx="3471862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191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167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14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11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472381" y="2971803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2837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955"/>
            </a:lvl1pPr>
            <a:lvl2pPr marL="513514" lvl="1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836"/>
            </a:lvl2pPr>
            <a:lvl3pPr marL="770271" lvl="2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717"/>
            </a:lvl3pPr>
            <a:lvl4pPr marL="1027028" lvl="3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4pPr>
            <a:lvl5pPr marL="1283786" lvl="4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5pPr>
            <a:lvl6pPr marL="1540542" lvl="5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6pPr>
            <a:lvl7pPr marL="1797300" lvl="6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7pPr>
            <a:lvl8pPr marL="2054057" lvl="7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8pPr>
            <a:lvl9pPr marL="2310814" lvl="8" indent="-12837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597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7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1449698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1550677" y="2549569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256757" lvl="0" indent="-192568" algn="l">
              <a:lnSpc>
                <a:spcPct val="90000"/>
              </a:lnSpc>
              <a:spcBef>
                <a:spcPts val="5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513514" lvl="1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770271" lvl="2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027028" lvl="3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283786" lvl="4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1540542" lvl="5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797300" lvl="6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054057" lvl="7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2310814" lvl="8" indent="-192568" algn="l">
              <a:lnSpc>
                <a:spcPct val="90000"/>
              </a:lnSpc>
              <a:spcBef>
                <a:spcPts val="2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71490" y="527407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71488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2271714" y="9181399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4843463" y="9181399"/>
            <a:ext cx="1543051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71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8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g"/><Relationship Id="rId18" Type="http://schemas.openxmlformats.org/officeDocument/2006/relationships/image" Target="../media/image16.jpg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jp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/>
        </p:nvSpPr>
        <p:spPr>
          <a:xfrm>
            <a:off x="1751196" y="267990"/>
            <a:ext cx="3342153" cy="575047"/>
          </a:xfrm>
          <a:prstGeom prst="rect">
            <a:avLst/>
          </a:prstGeom>
          <a:solidFill>
            <a:schemeClr val="accent5">
              <a:lumMod val="20000"/>
              <a:lumOff val="80000"/>
              <a:alpha val="97000"/>
            </a:schemeClr>
          </a:solidFill>
          <a:ln w="571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51340" tIns="25663" rIns="51340" bIns="25663" anchor="t" anchorCtr="0">
            <a:spAutoFit/>
          </a:bodyPr>
          <a:lstStyle/>
          <a:p>
            <a:pPr algn="ctr"/>
            <a:endParaRPr lang="en-GB" sz="5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  <a:sym typeface="Calibri"/>
            </a:endParaRPr>
          </a:p>
          <a:p>
            <a:pPr algn="ctr"/>
            <a:r>
              <a:rPr lang="en-GB" sz="12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Trefonen CE </a:t>
            </a:r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Primary School</a:t>
            </a:r>
            <a:endParaRPr lang="en-GB" sz="12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  <a:sym typeface="Calibri"/>
            </a:endParaRPr>
          </a:p>
          <a:p>
            <a:pPr algn="ctr"/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PSHE </a:t>
            </a:r>
            <a:r>
              <a:rPr lang="en-GB" sz="12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Calibri"/>
                <a:cs typeface="Calibri"/>
                <a:sym typeface="Calibri"/>
              </a:rPr>
              <a:t>/ RSE Learning Journey V.1 </a:t>
            </a:r>
            <a:endParaRPr lang="en-GB" sz="12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  <a:sym typeface="Calibri"/>
            </a:endParaRPr>
          </a:p>
          <a:p>
            <a:pPr algn="ctr"/>
            <a:endParaRPr sz="500" b="1" u="sng" dirty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4416" y="18960484"/>
            <a:ext cx="50984" cy="5257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4" name="Group 3"/>
          <p:cNvGrpSpPr/>
          <p:nvPr/>
        </p:nvGrpSpPr>
        <p:grpSpPr>
          <a:xfrm>
            <a:off x="214768" y="318079"/>
            <a:ext cx="6469327" cy="8884136"/>
            <a:chOff x="178463" y="197438"/>
            <a:chExt cx="6469327" cy="8884136"/>
          </a:xfrm>
        </p:grpSpPr>
        <p:grpSp>
          <p:nvGrpSpPr>
            <p:cNvPr id="2" name="Group 1"/>
            <p:cNvGrpSpPr/>
            <p:nvPr/>
          </p:nvGrpSpPr>
          <p:grpSpPr>
            <a:xfrm>
              <a:off x="178463" y="197438"/>
              <a:ext cx="6469327" cy="8788786"/>
              <a:chOff x="406461" y="578695"/>
              <a:chExt cx="6469327" cy="8788786"/>
            </a:xfrm>
          </p:grpSpPr>
          <p:sp>
            <p:nvSpPr>
              <p:cNvPr id="123" name="Google Shape;123;p1"/>
              <p:cNvSpPr/>
              <p:nvPr/>
            </p:nvSpPr>
            <p:spPr>
              <a:xfrm rot="5400000" flipH="1">
                <a:off x="4115876" y="3797056"/>
                <a:ext cx="2714073" cy="2413479"/>
              </a:xfrm>
              <a:prstGeom prst="blockArc">
                <a:avLst>
                  <a:gd name="adj1" fmla="val 10965172"/>
                  <a:gd name="adj2" fmla="val 92249"/>
                  <a:gd name="adj3" fmla="val 40345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4" name="Google Shape;124;p1"/>
              <p:cNvSpPr/>
              <p:nvPr/>
            </p:nvSpPr>
            <p:spPr>
              <a:xfrm>
                <a:off x="1302222" y="5165837"/>
                <a:ext cx="4323712" cy="1194995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"/>
              <p:cNvSpPr/>
              <p:nvPr/>
            </p:nvSpPr>
            <p:spPr>
              <a:xfrm rot="16200000">
                <a:off x="177465" y="5367329"/>
                <a:ext cx="2588893" cy="2130901"/>
              </a:xfrm>
              <a:prstGeom prst="blockArc">
                <a:avLst>
                  <a:gd name="adj1" fmla="val 10908814"/>
                  <a:gd name="adj2" fmla="val 21126804"/>
                  <a:gd name="adj3" fmla="val 44450"/>
                </a:avLst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7" name="Google Shape;127;p1"/>
              <p:cNvSpPr/>
              <p:nvPr/>
            </p:nvSpPr>
            <p:spPr>
              <a:xfrm>
                <a:off x="1196990" y="8410997"/>
                <a:ext cx="4562334" cy="956484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1"/>
              <p:cNvSpPr/>
              <p:nvPr/>
            </p:nvSpPr>
            <p:spPr>
              <a:xfrm rot="5400000" flipH="1">
                <a:off x="4374230" y="6865923"/>
                <a:ext cx="2627445" cy="2375670"/>
              </a:xfrm>
              <a:prstGeom prst="blockArc">
                <a:avLst>
                  <a:gd name="adj1" fmla="val 10718088"/>
                  <a:gd name="adj2" fmla="val 891324"/>
                  <a:gd name="adj3" fmla="val 40493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0" name="Google Shape;130;p1"/>
              <p:cNvSpPr/>
              <p:nvPr/>
            </p:nvSpPr>
            <p:spPr>
              <a:xfrm>
                <a:off x="1350007" y="6740036"/>
                <a:ext cx="4264077" cy="98719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1" name="Google Shape;131;p1"/>
              <p:cNvSpPr/>
              <p:nvPr/>
            </p:nvSpPr>
            <p:spPr>
              <a:xfrm rot="16200000">
                <a:off x="382638" y="2406124"/>
                <a:ext cx="2582676" cy="2222279"/>
              </a:xfrm>
              <a:prstGeom prst="blockArc">
                <a:avLst>
                  <a:gd name="adj1" fmla="val 10682866"/>
                  <a:gd name="adj2" fmla="val 194750"/>
                  <a:gd name="adj3" fmla="val 43138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2" name="Google Shape;132;p1"/>
              <p:cNvSpPr/>
              <p:nvPr/>
            </p:nvSpPr>
            <p:spPr>
              <a:xfrm rot="5400000" flipH="1">
                <a:off x="4062956" y="584325"/>
                <a:ext cx="2696119" cy="2872214"/>
              </a:xfrm>
              <a:prstGeom prst="blockArc">
                <a:avLst>
                  <a:gd name="adj1" fmla="val 11595402"/>
                  <a:gd name="adj2" fmla="val 18331821"/>
                  <a:gd name="adj3" fmla="val 38233"/>
                </a:avLst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3" name="Google Shape;133;p1"/>
              <p:cNvSpPr/>
              <p:nvPr/>
            </p:nvSpPr>
            <p:spPr>
              <a:xfrm>
                <a:off x="1670929" y="2225929"/>
                <a:ext cx="4068101" cy="1106358"/>
              </a:xfrm>
              <a:prstGeom prst="rect">
                <a:avLst/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5" name="Google Shape;135;p1"/>
              <p:cNvSpPr/>
              <p:nvPr/>
            </p:nvSpPr>
            <p:spPr>
              <a:xfrm rot="19440239">
                <a:off x="5318491" y="578695"/>
                <a:ext cx="1041652" cy="1026447"/>
              </a:xfrm>
              <a:prstGeom prst="triangle">
                <a:avLst>
                  <a:gd name="adj" fmla="val 38702"/>
                </a:avLst>
              </a:prstGeom>
              <a:solidFill>
                <a:srgbClr val="F9FD69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rgbClr val="F9FD69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37" name="Google Shape;137;p1"/>
              <p:cNvSpPr/>
              <p:nvPr/>
            </p:nvSpPr>
            <p:spPr>
              <a:xfrm>
                <a:off x="1670929" y="3646761"/>
                <a:ext cx="3914582" cy="1161842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8" name="Google Shape;138;p1"/>
              <p:cNvGrpSpPr/>
              <p:nvPr/>
            </p:nvGrpSpPr>
            <p:grpSpPr>
              <a:xfrm>
                <a:off x="726956" y="2633146"/>
                <a:ext cx="1235378" cy="1322409"/>
                <a:chOff x="498354" y="7358163"/>
                <a:chExt cx="2026161" cy="195473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498354" y="7358163"/>
                  <a:ext cx="2026161" cy="1954739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702021" y="7583265"/>
                  <a:ext cx="1618826" cy="150453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51340" tIns="25663" rIns="51340" bIns="25663" anchor="ctr" anchorCtr="0">
                  <a:noAutofit/>
                </a:bodyPr>
                <a:lstStyle/>
                <a:p>
                  <a:pPr algn="ctr"/>
                  <a:endParaRPr sz="121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962823" y="8254446"/>
                  <a:ext cx="958066" cy="62254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51340" tIns="25663" rIns="51340" bIns="25663" anchor="t" anchorCtr="0">
                  <a:spAutoFit/>
                </a:bodyPr>
                <a:lstStyle/>
                <a:p>
                  <a:pPr algn="ctr"/>
                  <a:r>
                    <a:rPr lang="en-GB" sz="1200" b="1" dirty="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Hawks Class</a:t>
                  </a:r>
                  <a:endParaRPr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5" name="Group 4"/>
            <p:cNvGrpSpPr/>
            <p:nvPr/>
          </p:nvGrpSpPr>
          <p:grpSpPr>
            <a:xfrm>
              <a:off x="261165" y="7855489"/>
              <a:ext cx="1181765" cy="1226085"/>
              <a:chOff x="-49238" y="14560601"/>
              <a:chExt cx="1522341" cy="1703966"/>
            </a:xfrm>
          </p:grpSpPr>
          <p:sp>
            <p:nvSpPr>
              <p:cNvPr id="279" name="Google Shape;139;p1"/>
              <p:cNvSpPr/>
              <p:nvPr/>
            </p:nvSpPr>
            <p:spPr>
              <a:xfrm>
                <a:off x="-49238" y="14560601"/>
                <a:ext cx="1522341" cy="170396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140;p1"/>
              <p:cNvSpPr/>
              <p:nvPr/>
            </p:nvSpPr>
            <p:spPr>
              <a:xfrm>
                <a:off x="127426" y="14780602"/>
                <a:ext cx="1145640" cy="1271089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2" name="Google Shape;141;p1"/>
              <p:cNvSpPr txBox="1"/>
              <p:nvPr/>
            </p:nvSpPr>
            <p:spPr>
              <a:xfrm>
                <a:off x="126496" y="15412583"/>
                <a:ext cx="1130714" cy="5425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Robins</a:t>
                </a:r>
              </a:p>
              <a:p>
                <a:pPr algn="ctr"/>
                <a:r>
                  <a:rPr lang="en-GB" sz="11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Class</a:t>
                </a:r>
                <a:endParaRPr sz="11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9" name="Group 288"/>
            <p:cNvGrpSpPr/>
            <p:nvPr/>
          </p:nvGrpSpPr>
          <p:grpSpPr>
            <a:xfrm>
              <a:off x="5339371" y="7020329"/>
              <a:ext cx="1192157" cy="1167110"/>
              <a:chOff x="6649232" y="15220087"/>
              <a:chExt cx="1425783" cy="1535222"/>
            </a:xfrm>
          </p:grpSpPr>
          <p:sp>
            <p:nvSpPr>
              <p:cNvPr id="290" name="Google Shape;139;p1"/>
              <p:cNvSpPr/>
              <p:nvPr/>
            </p:nvSpPr>
            <p:spPr>
              <a:xfrm>
                <a:off x="6649232" y="15220087"/>
                <a:ext cx="1425783" cy="153522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Google Shape;140;p1"/>
              <p:cNvSpPr/>
              <p:nvPr/>
            </p:nvSpPr>
            <p:spPr>
              <a:xfrm>
                <a:off x="6803035" y="15418068"/>
                <a:ext cx="1081118" cy="1161380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141;p1"/>
              <p:cNvSpPr txBox="1"/>
              <p:nvPr/>
            </p:nvSpPr>
            <p:spPr>
              <a:xfrm>
                <a:off x="6828606" y="15960224"/>
                <a:ext cx="1067033" cy="5539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Nightingales</a:t>
                </a:r>
              </a:p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Class</a:t>
                </a:r>
              </a:p>
            </p:txBody>
          </p:sp>
        </p:grpSp>
        <p:grpSp>
          <p:nvGrpSpPr>
            <p:cNvPr id="297" name="Group 296"/>
            <p:cNvGrpSpPr/>
            <p:nvPr/>
          </p:nvGrpSpPr>
          <p:grpSpPr>
            <a:xfrm>
              <a:off x="253478" y="5388739"/>
              <a:ext cx="1159785" cy="1194463"/>
              <a:chOff x="6339712" y="14812212"/>
              <a:chExt cx="1429016" cy="1485216"/>
            </a:xfrm>
          </p:grpSpPr>
          <p:sp>
            <p:nvSpPr>
              <p:cNvPr id="298" name="Google Shape;139;p1"/>
              <p:cNvSpPr/>
              <p:nvPr/>
            </p:nvSpPr>
            <p:spPr>
              <a:xfrm>
                <a:off x="6339712" y="14812212"/>
                <a:ext cx="1429016" cy="148521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9" name="Google Shape;140;p1"/>
              <p:cNvSpPr/>
              <p:nvPr/>
            </p:nvSpPr>
            <p:spPr>
              <a:xfrm>
                <a:off x="6525853" y="14983486"/>
                <a:ext cx="1074715" cy="1127002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0" name="Google Shape;141;p1"/>
              <p:cNvSpPr txBox="1"/>
              <p:nvPr/>
            </p:nvSpPr>
            <p:spPr>
              <a:xfrm>
                <a:off x="6517271" y="15363456"/>
                <a:ext cx="1060712" cy="7653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endParaRPr lang="en-GB" sz="482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Wrens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01" name="Group 300"/>
            <p:cNvGrpSpPr/>
            <p:nvPr/>
          </p:nvGrpSpPr>
          <p:grpSpPr>
            <a:xfrm>
              <a:off x="5235260" y="3990484"/>
              <a:ext cx="1206998" cy="1252923"/>
              <a:chOff x="6629267" y="14735834"/>
              <a:chExt cx="1253491" cy="1259571"/>
            </a:xfrm>
          </p:grpSpPr>
          <p:sp>
            <p:nvSpPr>
              <p:cNvPr id="302" name="Google Shape;139;p1"/>
              <p:cNvSpPr/>
              <p:nvPr/>
            </p:nvSpPr>
            <p:spPr>
              <a:xfrm>
                <a:off x="6629267" y="14735834"/>
                <a:ext cx="1253491" cy="12595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endParaRPr sz="121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3" name="Google Shape;140;p1"/>
              <p:cNvSpPr/>
              <p:nvPr/>
            </p:nvSpPr>
            <p:spPr>
              <a:xfrm>
                <a:off x="6756302" y="14866998"/>
                <a:ext cx="983377" cy="995928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51340" tIns="25663" rIns="51340" bIns="25663" anchor="ctr" anchorCtr="0">
                <a:noAutofit/>
              </a:bodyPr>
              <a:lstStyle/>
              <a:p>
                <a:pPr algn="ctr"/>
                <a:r>
                  <a:rPr lang="en-GB" sz="1210" dirty="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</a:t>
                </a:r>
                <a:endParaRPr sz="121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141;p1"/>
              <p:cNvSpPr txBox="1"/>
              <p:nvPr/>
            </p:nvSpPr>
            <p:spPr>
              <a:xfrm>
                <a:off x="6816107" y="15273535"/>
                <a:ext cx="912368" cy="4233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340" tIns="25663" rIns="51340" bIns="25663" anchor="t" anchorCtr="0">
                <a:spAutoFit/>
              </a:bodyPr>
              <a:lstStyle/>
              <a:p>
                <a:pPr algn="ctr"/>
                <a:r>
                  <a:rPr lang="en-GB" sz="12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Puffins Class</a:t>
                </a:r>
                <a:endParaRPr sz="12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6" name="Rectangle 5"/>
          <p:cNvSpPr/>
          <p:nvPr/>
        </p:nvSpPr>
        <p:spPr>
          <a:xfrm>
            <a:off x="1403495" y="8142585"/>
            <a:ext cx="703788" cy="1240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Sassoon Penpals" panose="02000400000000000000" pitchFamily="50" charset="0"/>
              </a:rPr>
              <a:t>Autumn </a:t>
            </a:r>
            <a:r>
              <a:rPr lang="en-GB" sz="500" dirty="0" smtClean="0">
                <a:latin typeface="Sassoon Penpals" panose="02000400000000000000" pitchFamily="50" charset="0"/>
              </a:rPr>
              <a:t> 1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Being Me in My World: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Feeling special and safe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Being part of a class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Rights and responsibilities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Rewards and feeling proud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Consequences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Owning the Learning Charter</a:t>
            </a:r>
            <a:endParaRPr lang="en-GB" sz="5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: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547333" y="8134464"/>
            <a:ext cx="86447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Dreams &amp; Goals:</a:t>
            </a:r>
          </a:p>
          <a:p>
            <a:pPr algn="ctr" fontAlgn="base"/>
            <a:r>
              <a:rPr lang="en-GB" sz="500" dirty="0">
                <a:latin typeface="Sassoon Penpals" panose="02000400000000000000" pitchFamily="50" charset="0"/>
              </a:rPr>
              <a:t>Setting goals </a:t>
            </a:r>
          </a:p>
          <a:p>
            <a:pPr algn="ctr" fontAlgn="base"/>
            <a:r>
              <a:rPr lang="en-GB" sz="500" dirty="0">
                <a:latin typeface="Sassoon Penpals" panose="02000400000000000000" pitchFamily="50" charset="0"/>
              </a:rPr>
              <a:t>Identifying successes and achievements </a:t>
            </a:r>
          </a:p>
          <a:p>
            <a:pPr algn="ctr" fontAlgn="base"/>
            <a:r>
              <a:rPr lang="en-GB" sz="500" dirty="0">
                <a:latin typeface="Sassoon Penpals" panose="02000400000000000000" pitchFamily="50" charset="0"/>
              </a:rPr>
              <a:t>Learning styles </a:t>
            </a:r>
          </a:p>
          <a:p>
            <a:pPr algn="ctr" fontAlgn="base"/>
            <a:r>
              <a:rPr lang="en-GB" sz="500" dirty="0">
                <a:latin typeface="Sassoon Penpals" panose="02000400000000000000" pitchFamily="50" charset="0"/>
              </a:rPr>
              <a:t>Working well and celebrating achievement with a partner Tackling new challenges Identifying and overcoming obstacles </a:t>
            </a:r>
          </a:p>
          <a:p>
            <a:pPr algn="ctr" fontAlgn="base"/>
            <a:r>
              <a:rPr lang="en-GB" sz="500" dirty="0">
                <a:latin typeface="Sassoon Penpals" panose="02000400000000000000" pitchFamily="50" charset="0"/>
              </a:rPr>
              <a:t>Feelings of success </a:t>
            </a: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endParaRPr lang="en-GB" sz="800" dirty="0">
              <a:latin typeface="Sassoon Penpals" panose="02000400000000000000" pitchFamily="50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950094" y="8145788"/>
            <a:ext cx="86628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1: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Relationships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Belonging to a family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Making friends/being a good friend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Physical contact preferences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People who help us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Qualities as a friend and person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Self-acknowledgement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Being a good friend to myself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Celebrating special relationships</a:t>
            </a:r>
            <a:endParaRPr lang="en-GB" sz="500" dirty="0" smtClean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2579340" y="4859351"/>
            <a:ext cx="1416410" cy="356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2970481" y="1975791"/>
            <a:ext cx="1369018" cy="356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4295973" y="1956466"/>
            <a:ext cx="1602250" cy="224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Sassoon Penpals" panose="02000400000000000000" pitchFamily="50" charset="0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C2164562-2A1F-4874-A5D1-AC2A65E83C0C}"/>
              </a:ext>
            </a:extLst>
          </p:cNvPr>
          <p:cNvGrpSpPr/>
          <p:nvPr/>
        </p:nvGrpSpPr>
        <p:grpSpPr>
          <a:xfrm>
            <a:off x="130391" y="4565691"/>
            <a:ext cx="1716475" cy="447213"/>
            <a:chOff x="249702" y="4917089"/>
            <a:chExt cx="2202816" cy="447213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A8B7235C-A5F4-4B69-A480-3A3D8065A110}"/>
                </a:ext>
              </a:extLst>
            </p:cNvPr>
            <p:cNvSpPr txBox="1"/>
            <p:nvPr/>
          </p:nvSpPr>
          <p:spPr>
            <a:xfrm>
              <a:off x="249702" y="49170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b="1" noProof="1"/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B47D1625-2A13-4C5F-88D5-858497B32263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2308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endParaRPr lang="en-US" sz="900" b="1" noProof="1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5460582" y="5919870"/>
            <a:ext cx="1366173" cy="21544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800" b="1" noProof="1" smtClean="0">
                <a:latin typeface="Corbel" panose="020B0503020204020204" pitchFamily="34" charset="0"/>
              </a:rPr>
              <a:t>.</a:t>
            </a:r>
            <a:endParaRPr lang="en-US" sz="800" b="1" noProof="1">
              <a:latin typeface="Corbel" panose="020B0503020204020204" pitchFamily="34" charset="0"/>
            </a:endParaRPr>
          </a:p>
        </p:txBody>
      </p:sp>
      <p:sp>
        <p:nvSpPr>
          <p:cNvPr id="154" name="Rectangle 153"/>
          <p:cNvSpPr/>
          <p:nvPr/>
        </p:nvSpPr>
        <p:spPr>
          <a:xfrm>
            <a:off x="1438282" y="9176561"/>
            <a:ext cx="40223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800" b="1" dirty="0">
              <a:latin typeface="Corbel" panose="020B0503020204020204" pitchFamily="34" charset="0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2242201" y="1662859"/>
            <a:ext cx="365810" cy="215444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endParaRPr lang="en-US" sz="800" b="1" noProof="1">
              <a:latin typeface="Arial Narrow" panose="020B0606020202030204" pitchFamily="34" charset="0"/>
            </a:endParaRPr>
          </a:p>
        </p:txBody>
      </p:sp>
      <p:sp>
        <p:nvSpPr>
          <p:cNvPr id="191" name="Rectangle 190"/>
          <p:cNvSpPr/>
          <p:nvPr/>
        </p:nvSpPr>
        <p:spPr>
          <a:xfrm>
            <a:off x="5018046" y="9320495"/>
            <a:ext cx="1208645" cy="217652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386290" y="981884"/>
            <a:ext cx="321243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The foundation of our school’s PSHE/ RSE curriculum is our whole school Values Curriculum.</a:t>
            </a:r>
          </a:p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Our school’s specific PSHE / RSE curriculum </a:t>
            </a:r>
            <a:r>
              <a:rPr lang="en-US" sz="800" b="1" noProof="1" smtClean="0">
                <a:latin typeface="Arial Narrow" panose="020B0606020202030204" pitchFamily="34" charset="0"/>
              </a:rPr>
              <a:t>follows the Jigsaw </a:t>
            </a:r>
            <a:r>
              <a:rPr lang="en-US" sz="800" b="1" noProof="1" smtClean="0">
                <a:latin typeface="Arial Narrow" panose="020B0606020202030204" pitchFamily="34" charset="0"/>
              </a:rPr>
              <a:t>Scheme </a:t>
            </a:r>
            <a:r>
              <a:rPr lang="en-US" sz="800" b="1" noProof="1" smtClean="0">
                <a:latin typeface="Arial Narrow" panose="020B0606020202030204" pitchFamily="34" charset="0"/>
              </a:rPr>
              <a:t>of Work </a:t>
            </a:r>
            <a:r>
              <a:rPr lang="en-US" sz="800" b="1" noProof="1" smtClean="0">
                <a:latin typeface="Arial Narrow" panose="020B0606020202030204" pitchFamily="34" charset="0"/>
              </a:rPr>
              <a:t>for PSHE and </a:t>
            </a:r>
            <a:r>
              <a:rPr lang="en-US" sz="800" b="1" noProof="1" smtClean="0">
                <a:latin typeface="Arial Narrow" panose="020B0606020202030204" pitchFamily="34" charset="0"/>
              </a:rPr>
              <a:t>the Shropshire Respect Yourself </a:t>
            </a:r>
            <a:r>
              <a:rPr lang="en-US" sz="800" b="1" noProof="1" smtClean="0">
                <a:latin typeface="Arial Narrow" panose="020B0606020202030204" pitchFamily="34" charset="0"/>
              </a:rPr>
              <a:t>programme for RSHE/RSE</a:t>
            </a:r>
          </a:p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 as </a:t>
            </a:r>
            <a:r>
              <a:rPr lang="en-US" sz="800" b="1" noProof="1" smtClean="0">
                <a:latin typeface="Arial Narrow" panose="020B0606020202030204" pitchFamily="34" charset="0"/>
              </a:rPr>
              <a:t>our core resources</a:t>
            </a:r>
            <a:r>
              <a:rPr lang="en-US" sz="800" b="1" noProof="1" smtClean="0">
                <a:latin typeface="Arial Narrow" panose="020B0606020202030204" pitchFamily="34" charset="0"/>
              </a:rPr>
              <a:t>. These resources are supported further through our Happy Centred School Programme and Picture News.</a:t>
            </a:r>
            <a:endParaRPr lang="en-US" sz="800" b="1" noProof="1">
              <a:latin typeface="Arial Narrow" panose="020B0606020202030204" pitchFamily="34" charset="0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0C4B09A8-30AD-437D-BE06-8C120A3B7690}"/>
              </a:ext>
            </a:extLst>
          </p:cNvPr>
          <p:cNvSpPr txBox="1"/>
          <p:nvPr/>
        </p:nvSpPr>
        <p:spPr>
          <a:xfrm>
            <a:off x="3679716" y="1097827"/>
            <a:ext cx="1576084" cy="4616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800" b="1" noProof="1" smtClean="0">
                <a:latin typeface="Arial Narrow" panose="020B0606020202030204" pitchFamily="34" charset="0"/>
              </a:rPr>
              <a:t>The 6 key themes that we </a:t>
            </a:r>
            <a:r>
              <a:rPr lang="en-US" sz="800" b="1" noProof="1" smtClean="0">
                <a:latin typeface="Arial Narrow" panose="020B0606020202030204" pitchFamily="34" charset="0"/>
              </a:rPr>
              <a:t>study in PSHE / RSE are:</a:t>
            </a:r>
          </a:p>
          <a:p>
            <a:pPr algn="ctr"/>
            <a:endParaRPr lang="en-US" sz="800" b="1" noProof="1" smtClean="0">
              <a:latin typeface="Arial Narrow" panose="020B0606020202030204" pitchFamily="34" charset="0"/>
            </a:endParaRPr>
          </a:p>
        </p:txBody>
      </p:sp>
      <p:sp>
        <p:nvSpPr>
          <p:cNvPr id="200" name="Rectangle 199"/>
          <p:cNvSpPr/>
          <p:nvPr/>
        </p:nvSpPr>
        <p:spPr>
          <a:xfrm>
            <a:off x="5931162" y="2490504"/>
            <a:ext cx="797903" cy="9989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70C0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algn="ctr">
              <a:lnSpc>
                <a:spcPct val="107000"/>
              </a:lnSpc>
            </a:pPr>
            <a:r>
              <a:rPr lang="en-GB" sz="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We have lots of special workshops that take place through the year:</a:t>
            </a:r>
          </a:p>
          <a:p>
            <a:pPr marL="6350" marR="27940" algn="ctr">
              <a:lnSpc>
                <a:spcPct val="107000"/>
              </a:lnSpc>
            </a:pPr>
            <a:r>
              <a:rPr lang="en-GB" sz="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e.g.</a:t>
            </a:r>
            <a:endParaRPr lang="en-GB" sz="6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350" marR="27940" algn="ctr">
              <a:lnSpc>
                <a:spcPct val="107000"/>
              </a:lnSpc>
            </a:pPr>
            <a:r>
              <a:rPr lang="en-GB" sz="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600" dirty="0" smtClean="0">
                <a:latin typeface="Calibri" panose="020F0502020204030204" pitchFamily="34" charset="0"/>
                <a:ea typeface="Calibri" panose="020F0502020204030204" pitchFamily="34" charset="0"/>
              </a:rPr>
              <a:t>Flat </a:t>
            </a:r>
            <a:r>
              <a:rPr lang="en-GB" sz="600" dirty="0" smtClean="0">
                <a:latin typeface="Calibri" panose="020F0502020204030204" pitchFamily="34" charset="0"/>
                <a:ea typeface="Calibri" panose="020F0502020204030204" pitchFamily="34" charset="0"/>
              </a:rPr>
              <a:t>Stan First Aid</a:t>
            </a:r>
            <a:endParaRPr lang="en-GB" sz="6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350" marR="27940" algn="ctr">
              <a:lnSpc>
                <a:spcPct val="107000"/>
              </a:lnSpc>
            </a:pPr>
            <a:r>
              <a:rPr lang="en-GB" sz="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Hand Hygiene</a:t>
            </a:r>
          </a:p>
          <a:p>
            <a:pPr marL="6350" marR="27940" algn="ctr">
              <a:lnSpc>
                <a:spcPct val="107000"/>
              </a:lnSpc>
            </a:pPr>
            <a:r>
              <a:rPr lang="en-GB" sz="600" dirty="0" smtClean="0">
                <a:latin typeface="Calibri" panose="020F0502020204030204" pitchFamily="34" charset="0"/>
                <a:ea typeface="Calibri" panose="020F0502020204030204" pitchFamily="34" charset="0"/>
              </a:rPr>
              <a:t>Sleep</a:t>
            </a:r>
          </a:p>
          <a:p>
            <a:pPr marL="6350" marR="27940" algn="ctr">
              <a:lnSpc>
                <a:spcPct val="107000"/>
              </a:lnSpc>
            </a:pPr>
            <a:r>
              <a:rPr lang="en-GB" sz="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Resilience</a:t>
            </a:r>
          </a:p>
          <a:p>
            <a:pPr marL="6350" marR="27940" algn="ctr">
              <a:lnSpc>
                <a:spcPct val="107000"/>
              </a:lnSpc>
            </a:pPr>
            <a:r>
              <a:rPr lang="en-GB" sz="600" dirty="0" smtClean="0">
                <a:latin typeface="Calibri" panose="020F0502020204030204" pitchFamily="34" charset="0"/>
                <a:ea typeface="Calibri" panose="020F0502020204030204" pitchFamily="34" charset="0"/>
              </a:rPr>
              <a:t>Emotional Well-being</a:t>
            </a:r>
          </a:p>
          <a:p>
            <a:pPr marL="6350" marR="27940" algn="ctr">
              <a:lnSpc>
                <a:spcPct val="107000"/>
              </a:lnSpc>
            </a:pPr>
            <a:r>
              <a:rPr lang="en-GB" sz="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Happiness</a:t>
            </a:r>
          </a:p>
        </p:txBody>
      </p:sp>
      <p:sp>
        <p:nvSpPr>
          <p:cNvPr id="203" name="Rectangle 202"/>
          <p:cNvSpPr/>
          <p:nvPr/>
        </p:nvSpPr>
        <p:spPr>
          <a:xfrm>
            <a:off x="1992505" y="8157753"/>
            <a:ext cx="703788" cy="993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Autumn  </a:t>
            </a:r>
            <a:r>
              <a:rPr lang="en-GB" sz="500" dirty="0">
                <a:latin typeface="Sassoon Penpals" panose="02000400000000000000" pitchFamily="50" charset="0"/>
              </a:rPr>
              <a:t>2</a:t>
            </a:r>
            <a:endParaRPr lang="en-GB" sz="5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Celebrating Difference: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Similarities and differences Understanding bullying and knowing how to deal with it Making new friends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Celebrating the differences in everyone</a:t>
            </a: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204" name="Rectangle 203"/>
          <p:cNvSpPr/>
          <p:nvPr/>
        </p:nvSpPr>
        <p:spPr>
          <a:xfrm>
            <a:off x="3262115" y="8159260"/>
            <a:ext cx="8008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Healthy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Keeping myself healthy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Healthier lifestyle choices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Keeping clean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Being safe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Medicine safety/safety with household items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Road safety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Linking health and happiness</a:t>
            </a:r>
            <a:endParaRPr lang="en-GB" sz="500" u="sng" dirty="0" smtClean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endParaRPr lang="en-GB" sz="800" dirty="0">
              <a:latin typeface="Sassoon Penpals" panose="02000400000000000000" pitchFamily="50" charset="0"/>
            </a:endParaRPr>
          </a:p>
        </p:txBody>
      </p:sp>
      <p:sp>
        <p:nvSpPr>
          <p:cNvPr id="205" name="Rectangle 204"/>
          <p:cNvSpPr/>
          <p:nvPr/>
        </p:nvSpPr>
        <p:spPr>
          <a:xfrm>
            <a:off x="4654653" y="8200637"/>
            <a:ext cx="85865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Changing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Life cycles – animal and human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Changes in me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Changes since being a baby Differences between female and male bodies (correct terminology)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Linking growing and learning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Coping with change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Transition</a:t>
            </a:r>
            <a:endParaRPr lang="en-GB" sz="500" u="sng" dirty="0" smtClean="0">
              <a:latin typeface="Sassoon Penpals" panose="02000400000000000000" pitchFamily="50" charset="0"/>
            </a:endParaRPr>
          </a:p>
          <a:p>
            <a:endParaRPr lang="en-GB" sz="600" dirty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06" name="Rectangle 205"/>
          <p:cNvSpPr/>
          <p:nvPr/>
        </p:nvSpPr>
        <p:spPr>
          <a:xfrm>
            <a:off x="4779366" y="6468748"/>
            <a:ext cx="897658" cy="1163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>
                <a:latin typeface="Sassoon Penpals" panose="02000400000000000000" pitchFamily="50" charset="0"/>
              </a:rPr>
              <a:t>Autumn </a:t>
            </a:r>
            <a:r>
              <a:rPr lang="en-GB" sz="550" dirty="0" smtClean="0">
                <a:latin typeface="Sassoon Penpals" panose="02000400000000000000" pitchFamily="50" charset="0"/>
              </a:rPr>
              <a:t> 1</a:t>
            </a:r>
            <a:endParaRPr lang="en-GB" sz="550" dirty="0">
              <a:latin typeface="Sassoon Penpals" panose="02000400000000000000" pitchFamily="50" charset="0"/>
            </a:endParaRP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Being Me in My World: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Hopes and fears for the year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Rights and responsibilities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Rewards and consequences Safe and fair learning environment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Valuing contributions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Choices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Recognising feelings</a:t>
            </a:r>
            <a:r>
              <a:rPr lang="en-GB" sz="550" u="sng" dirty="0" smtClean="0">
                <a:latin typeface="Sassoon Penpals" panose="02000400000000000000" pitchFamily="50" charset="0"/>
              </a:rPr>
              <a:t>:</a:t>
            </a:r>
            <a:endParaRPr lang="en-GB" sz="550" dirty="0">
              <a:latin typeface="Sassoon Penpals" panose="02000400000000000000" pitchFamily="50" charset="0"/>
            </a:endParaRPr>
          </a:p>
          <a:p>
            <a:pPr algn="ctr"/>
            <a:endParaRPr lang="en-GB" sz="600" dirty="0">
              <a:latin typeface="Sassoon Penpals" panose="02000400000000000000" pitchFamily="50" charset="0"/>
            </a:endParaRP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207" name="Rectangle 206"/>
          <p:cNvSpPr/>
          <p:nvPr/>
        </p:nvSpPr>
        <p:spPr>
          <a:xfrm>
            <a:off x="4158618" y="6477667"/>
            <a:ext cx="703788" cy="1155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Autumn  </a:t>
            </a:r>
            <a:r>
              <a:rPr lang="en-GB" sz="550" dirty="0">
                <a:latin typeface="Sassoon Penpals" panose="02000400000000000000" pitchFamily="50" charset="0"/>
              </a:rPr>
              <a:t>2</a:t>
            </a:r>
            <a:endParaRPr lang="en-GB" sz="55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Celebrating Difference:</a:t>
            </a:r>
            <a:endParaRPr lang="en-GB" sz="550" dirty="0">
              <a:latin typeface="Sassoon Penpals" panose="02000400000000000000" pitchFamily="50" charset="0"/>
            </a:endParaRP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Assumptions and stereotypes about gender Understanding bullying Standing up for self and others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Making new friends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Gender diversity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Celebrating difference and remaining friends</a:t>
            </a: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208" name="Rectangle 207"/>
          <p:cNvSpPr/>
          <p:nvPr/>
        </p:nvSpPr>
        <p:spPr>
          <a:xfrm>
            <a:off x="3475265" y="6560828"/>
            <a:ext cx="70396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Dreams &amp; Goals: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Achieving realistic goals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Perseverance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Learning strengths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Learning with others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Group co-operation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Contributing to and sharing success</a:t>
            </a:r>
          </a:p>
          <a:p>
            <a:endParaRPr lang="en-GB" sz="800" dirty="0">
              <a:latin typeface="Sassoon Penpals" panose="02000400000000000000" pitchFamily="50" charset="0"/>
            </a:endParaRPr>
          </a:p>
        </p:txBody>
      </p:sp>
      <p:sp>
        <p:nvSpPr>
          <p:cNvPr id="209" name="Rectangle 208"/>
          <p:cNvSpPr/>
          <p:nvPr/>
        </p:nvSpPr>
        <p:spPr>
          <a:xfrm>
            <a:off x="2634045" y="6583133"/>
            <a:ext cx="80084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Spring  2: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Healthy Me: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Motivation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Healthier choices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Relaxation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Healthy eating and nutrition Healthier snacks and sharing food</a:t>
            </a:r>
          </a:p>
          <a:p>
            <a:endParaRPr lang="en-GB" sz="800" dirty="0">
              <a:latin typeface="Sassoon Penpals" panose="02000400000000000000" pitchFamily="50" charset="0"/>
            </a:endParaRPr>
          </a:p>
        </p:txBody>
      </p:sp>
      <p:sp>
        <p:nvSpPr>
          <p:cNvPr id="210" name="Rectangle 209"/>
          <p:cNvSpPr/>
          <p:nvPr/>
        </p:nvSpPr>
        <p:spPr>
          <a:xfrm>
            <a:off x="1916552" y="6506414"/>
            <a:ext cx="80124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Summer 1: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Relationships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Different types of family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Physical contact boundaries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Friendship and conflict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Secrets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Trust and appreciation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Expressing appreciation for special relationships</a:t>
            </a: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11" name="Rectangle 210"/>
          <p:cNvSpPr/>
          <p:nvPr/>
        </p:nvSpPr>
        <p:spPr>
          <a:xfrm>
            <a:off x="1208365" y="6494623"/>
            <a:ext cx="80124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Summer 2: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Changing Me: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Life cycles in nature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Growing from young to old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Increasing independence Differences in female and male bodies (correct terminology)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Assertiveness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Preparing for transition</a:t>
            </a: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90808" y="9262874"/>
            <a:ext cx="624313" cy="531855"/>
          </a:xfrm>
          <a:prstGeom prst="rect">
            <a:avLst/>
          </a:prstGeom>
          <a:solidFill>
            <a:srgbClr val="0070C0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OUR SCHOOL </a:t>
            </a:r>
            <a:r>
              <a:rPr lang="en-GB" sz="9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VALUES:</a:t>
            </a:r>
          </a:p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endParaRPr lang="en-GB" sz="1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19" name="Rectangle 218"/>
          <p:cNvSpPr/>
          <p:nvPr/>
        </p:nvSpPr>
        <p:spPr>
          <a:xfrm>
            <a:off x="1330755" y="4962566"/>
            <a:ext cx="703788" cy="1147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Sassoon Penpals" panose="02000400000000000000" pitchFamily="50" charset="0"/>
              </a:rPr>
              <a:t>Autumn </a:t>
            </a:r>
            <a:r>
              <a:rPr lang="en-GB" sz="500" dirty="0" smtClean="0">
                <a:latin typeface="Sassoon Penpals" panose="02000400000000000000" pitchFamily="50" charset="0"/>
              </a:rPr>
              <a:t> 1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Being Me in My World: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Setting personal goals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Self-identity and worth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Positivity in challenges Rules, rights and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responsibilities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Rewards and consequences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Responsible choices Seeing things from others’ perspectives</a:t>
            </a: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220" name="Rectangle 219"/>
          <p:cNvSpPr/>
          <p:nvPr/>
        </p:nvSpPr>
        <p:spPr>
          <a:xfrm>
            <a:off x="1985053" y="4948397"/>
            <a:ext cx="703788" cy="1224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Autumn  </a:t>
            </a:r>
            <a:r>
              <a:rPr lang="en-GB" sz="500" dirty="0">
                <a:latin typeface="Sassoon Penpals" panose="02000400000000000000" pitchFamily="50" charset="0"/>
              </a:rPr>
              <a:t>2</a:t>
            </a:r>
            <a:endParaRPr lang="en-GB" sz="5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Celebrating Difference: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Families and their differences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Family conflict and how to manage it (child-centred) Witnessing bullying and how to solve it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Recognising how words can be hurtful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Giving and receiving compliments</a:t>
            </a:r>
          </a:p>
          <a:p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221" name="Rectangle 220"/>
          <p:cNvSpPr/>
          <p:nvPr/>
        </p:nvSpPr>
        <p:spPr>
          <a:xfrm>
            <a:off x="2660196" y="4962781"/>
            <a:ext cx="7039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Dreams &amp; Goals: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Difficult challenges and achieving success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Dreams and ambitions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New challenges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Motivation and enthusiasm Recognising and trying to overcome obstacles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Evaluating learning processes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Managing feelings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Simple budgeting</a:t>
            </a:r>
          </a:p>
        </p:txBody>
      </p:sp>
      <p:sp>
        <p:nvSpPr>
          <p:cNvPr id="222" name="Rectangle 221"/>
          <p:cNvSpPr/>
          <p:nvPr/>
        </p:nvSpPr>
        <p:spPr>
          <a:xfrm>
            <a:off x="3261741" y="4976651"/>
            <a:ext cx="800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Healthy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Exercise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Fitness challenges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Food labelling and healthy swaps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Attitudes towards drugs Keeping safe and why it’s important online and off line scenarios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Respect for myself and others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Healthy and safe choices</a:t>
            </a:r>
          </a:p>
        </p:txBody>
      </p:sp>
      <p:sp>
        <p:nvSpPr>
          <p:cNvPr id="223" name="Rectangle 222"/>
          <p:cNvSpPr/>
          <p:nvPr/>
        </p:nvSpPr>
        <p:spPr>
          <a:xfrm>
            <a:off x="3962595" y="4873603"/>
            <a:ext cx="80124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1: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Relationships: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Family roles and responsibilities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Friendship and negotiation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Keeping safe online and who to go to for help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Being a global citizen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Being aware of how my choices affect others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Awareness of how other children have different lives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Expressing appreciation for family and friends</a:t>
            </a:r>
            <a:endParaRPr lang="en-GB" sz="500" u="sng" dirty="0" smtClean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24" name="Rectangle 223"/>
          <p:cNvSpPr/>
          <p:nvPr/>
        </p:nvSpPr>
        <p:spPr>
          <a:xfrm>
            <a:off x="4607259" y="5020661"/>
            <a:ext cx="80124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Changing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How babies grow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Understanding a baby’s needs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Outside body changes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Inside body changes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Family stereotypes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Challenging my ideas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Preparing for transition</a:t>
            </a:r>
            <a:endParaRPr lang="en-GB" sz="500" u="sng" dirty="0" smtClean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25" name="Rectangle 224"/>
          <p:cNvSpPr/>
          <p:nvPr/>
        </p:nvSpPr>
        <p:spPr>
          <a:xfrm>
            <a:off x="4835666" y="3401864"/>
            <a:ext cx="85857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>
                <a:latin typeface="Sassoon Penpals" panose="02000400000000000000" pitchFamily="50" charset="0"/>
              </a:rPr>
              <a:t>Autumn </a:t>
            </a:r>
            <a:r>
              <a:rPr lang="en-GB" sz="550" dirty="0" smtClean="0">
                <a:latin typeface="Sassoon Penpals" panose="02000400000000000000" pitchFamily="50" charset="0"/>
              </a:rPr>
              <a:t> 1</a:t>
            </a:r>
            <a:endParaRPr lang="en-GB" sz="550" dirty="0">
              <a:latin typeface="Sassoon Penpals" panose="02000400000000000000" pitchFamily="50" charset="0"/>
            </a:endParaRP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Being Me in My World: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Planning the forthcoming year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Being a citizen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Rights and responsibilities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Rewards and consequences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How behaviour affects groups Democracy, having a voice, participating</a:t>
            </a:r>
          </a:p>
        </p:txBody>
      </p:sp>
      <p:sp>
        <p:nvSpPr>
          <p:cNvPr id="226" name="Rectangle 225"/>
          <p:cNvSpPr/>
          <p:nvPr/>
        </p:nvSpPr>
        <p:spPr>
          <a:xfrm>
            <a:off x="4075671" y="3486586"/>
            <a:ext cx="863219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Autumn  </a:t>
            </a:r>
            <a:r>
              <a:rPr lang="en-GB" sz="550" dirty="0">
                <a:latin typeface="Sassoon Penpals" panose="02000400000000000000" pitchFamily="50" charset="0"/>
              </a:rPr>
              <a:t>2</a:t>
            </a:r>
            <a:endParaRPr lang="en-GB" sz="55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Celebrating Difference:</a:t>
            </a:r>
            <a:endParaRPr lang="en-GB" sz="550" dirty="0">
              <a:latin typeface="Sassoon Penpals" panose="02000400000000000000" pitchFamily="50" charset="0"/>
            </a:endParaRP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Cultural differences and how they can cause conflict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Racism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Rumours and name-calling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Types of bullying Material wealth and happiness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Enjoying and respecting other cultures</a:t>
            </a:r>
          </a:p>
        </p:txBody>
      </p:sp>
      <p:sp>
        <p:nvSpPr>
          <p:cNvPr id="227" name="Rectangle 226"/>
          <p:cNvSpPr/>
          <p:nvPr/>
        </p:nvSpPr>
        <p:spPr>
          <a:xfrm>
            <a:off x="3391521" y="3431852"/>
            <a:ext cx="782375" cy="102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Dreams &amp; Goals: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Future dreams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The importance of money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Jobs and careers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Dream job and how to get there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Goals in different cultures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Supporting others (charity)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Motivation</a:t>
            </a:r>
            <a:endParaRPr lang="en-GB" sz="550" u="sng" dirty="0" smtClean="0">
              <a:latin typeface="Sassoon Penpals" panose="02000400000000000000" pitchFamily="50" charset="0"/>
            </a:endParaRPr>
          </a:p>
        </p:txBody>
      </p:sp>
      <p:sp>
        <p:nvSpPr>
          <p:cNvPr id="228" name="Rectangle 227"/>
          <p:cNvSpPr/>
          <p:nvPr/>
        </p:nvSpPr>
        <p:spPr>
          <a:xfrm>
            <a:off x="2741804" y="3454603"/>
            <a:ext cx="829885" cy="102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Spring  2: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Healthy Me: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Smoking, including vaping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Alcohol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Alcohol and anti-social behaviour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Emergency aid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Body image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Relationships with food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Healthy choices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Motivation and behaviour</a:t>
            </a:r>
            <a:endParaRPr lang="en-GB" sz="550" u="sng" dirty="0" smtClean="0">
              <a:latin typeface="Sassoon Penpals" panose="02000400000000000000" pitchFamily="50" charset="0"/>
            </a:endParaRPr>
          </a:p>
        </p:txBody>
      </p:sp>
      <p:sp>
        <p:nvSpPr>
          <p:cNvPr id="229" name="Rectangle 228"/>
          <p:cNvSpPr/>
          <p:nvPr/>
        </p:nvSpPr>
        <p:spPr>
          <a:xfrm>
            <a:off x="2006010" y="3384959"/>
            <a:ext cx="879124" cy="1146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Summer 1: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Relationships: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Self-recognition and self-worth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Building self-esteem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Safer online communities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Rights and responsibilities online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Online gaming and gambling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Reducing screen time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Dangers of online grooming</a:t>
            </a:r>
          </a:p>
          <a:p>
            <a:r>
              <a:rPr lang="en-GB" sz="550" dirty="0">
                <a:latin typeface="Sassoon Penpals" panose="02000400000000000000" pitchFamily="50" charset="0"/>
              </a:rPr>
              <a:t>SMARRT internet safety rules</a:t>
            </a:r>
            <a:endParaRPr lang="en-GB" sz="550" u="sng" dirty="0" smtClean="0">
              <a:latin typeface="Sassoon Penpals" panose="02000400000000000000" pitchFamily="50" charset="0"/>
            </a:endParaRP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30" name="Rectangle 229"/>
          <p:cNvSpPr/>
          <p:nvPr/>
        </p:nvSpPr>
        <p:spPr>
          <a:xfrm>
            <a:off x="1342307" y="3456678"/>
            <a:ext cx="801248" cy="1146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50" dirty="0" smtClean="0">
                <a:latin typeface="Sassoon Penpals" panose="02000400000000000000" pitchFamily="50" charset="0"/>
              </a:rPr>
              <a:t>Summer 2:</a:t>
            </a:r>
          </a:p>
          <a:p>
            <a:pPr algn="ctr"/>
            <a:r>
              <a:rPr lang="en-GB" sz="550" u="sng" dirty="0" smtClean="0">
                <a:latin typeface="Sassoon Penpals" panose="02000400000000000000" pitchFamily="50" charset="0"/>
              </a:rPr>
              <a:t>Changing Me: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Self- and body image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Influence of online and media on body image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Puberty for girls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Puberty for boys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Conception (including IVF)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Growing responsibility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Coping with change</a:t>
            </a:r>
          </a:p>
          <a:p>
            <a:pPr algn="ctr"/>
            <a:r>
              <a:rPr lang="en-GB" sz="550" dirty="0">
                <a:latin typeface="Sassoon Penpals" panose="02000400000000000000" pitchFamily="50" charset="0"/>
              </a:rPr>
              <a:t>Preparing for transition</a:t>
            </a:r>
          </a:p>
          <a:p>
            <a:pPr algn="ctr"/>
            <a:endParaRPr lang="en-GB" sz="8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1697358" y="1968463"/>
            <a:ext cx="76545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latin typeface="Sassoon Penpals" panose="02000400000000000000" pitchFamily="50" charset="0"/>
              </a:rPr>
              <a:t>Autumn </a:t>
            </a:r>
            <a:r>
              <a:rPr lang="en-GB" sz="500" dirty="0" smtClean="0">
                <a:latin typeface="Sassoon Penpals" panose="02000400000000000000" pitchFamily="50" charset="0"/>
              </a:rPr>
              <a:t> 1</a:t>
            </a:r>
            <a:endParaRPr lang="en-GB" sz="500" dirty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Being Me in My World: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Identifying goals for the year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Global citizenship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Children’s universal rights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Feeling welcome and valued Choices, consequences and rewards Group dynamics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Democracy, having a voice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Anti-social behaviour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Role-modelling </a:t>
            </a:r>
          </a:p>
          <a:p>
            <a:pPr algn="ctr"/>
            <a:endParaRPr lang="en-GB" sz="500" u="sng" dirty="0" smtClean="0">
              <a:latin typeface="Sassoon Penpals" panose="02000400000000000000" pitchFamily="50" charset="0"/>
            </a:endParaRPr>
          </a:p>
          <a:p>
            <a:pPr algn="ctr"/>
            <a:endParaRPr lang="en-GB" sz="500" u="sng" dirty="0" smtClean="0">
              <a:latin typeface="Sassoon Penpals" panose="02000400000000000000" pitchFamily="50" charset="0"/>
            </a:endParaRPr>
          </a:p>
        </p:txBody>
      </p:sp>
      <p:sp>
        <p:nvSpPr>
          <p:cNvPr id="232" name="Rectangle 231"/>
          <p:cNvSpPr/>
          <p:nvPr/>
        </p:nvSpPr>
        <p:spPr>
          <a:xfrm>
            <a:off x="2411296" y="1969591"/>
            <a:ext cx="7037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Autumn  </a:t>
            </a:r>
            <a:r>
              <a:rPr lang="en-GB" sz="500" dirty="0">
                <a:latin typeface="Sassoon Penpals" panose="02000400000000000000" pitchFamily="50" charset="0"/>
              </a:rPr>
              <a:t>2</a:t>
            </a:r>
            <a:endParaRPr lang="en-GB" sz="500" dirty="0" smtClean="0">
              <a:latin typeface="Sassoon Penpals" panose="02000400000000000000" pitchFamily="50" charset="0"/>
            </a:endParaRP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Celebrating Difference: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Perceptions of normality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Understanding disability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Power struggles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Understanding bullying 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Inclusion/exclusion Differences as conflict,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difference as celebration </a:t>
            </a:r>
          </a:p>
          <a:p>
            <a:r>
              <a:rPr lang="en-GB" sz="500" dirty="0">
                <a:latin typeface="Sassoon Penpals" panose="02000400000000000000" pitchFamily="50" charset="0"/>
              </a:rPr>
              <a:t>Empathy </a:t>
            </a:r>
          </a:p>
        </p:txBody>
      </p:sp>
      <p:sp>
        <p:nvSpPr>
          <p:cNvPr id="233" name="Rectangle 232"/>
          <p:cNvSpPr/>
          <p:nvPr/>
        </p:nvSpPr>
        <p:spPr>
          <a:xfrm>
            <a:off x="3103061" y="1954034"/>
            <a:ext cx="7039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1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Dreams &amp; Goals: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Personal learning goals, in and out of school Success criteria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Emotions in success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Making a difference in the world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Motivation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Recognising achievements 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Compliments </a:t>
            </a:r>
            <a:endParaRPr lang="en-GB" sz="500" u="sng" dirty="0" smtClean="0">
              <a:latin typeface="Sassoon Penpals" panose="02000400000000000000" pitchFamily="50" charset="0"/>
            </a:endParaRPr>
          </a:p>
        </p:txBody>
      </p:sp>
      <p:sp>
        <p:nvSpPr>
          <p:cNvPr id="234" name="Rectangle 233"/>
          <p:cNvSpPr/>
          <p:nvPr/>
        </p:nvSpPr>
        <p:spPr>
          <a:xfrm>
            <a:off x="3709665" y="2008800"/>
            <a:ext cx="80084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Spring 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Healthy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Taking personal responsibility 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How substances affect the body Exploitation, including ‘county lines’ and gang culture Emotional and mental health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Managing stress </a:t>
            </a:r>
            <a:endParaRPr lang="en-GB" sz="500" u="sng" dirty="0" smtClean="0">
              <a:latin typeface="Sassoon Penpals" panose="02000400000000000000" pitchFamily="50" charset="0"/>
            </a:endParaRPr>
          </a:p>
        </p:txBody>
      </p:sp>
      <p:sp>
        <p:nvSpPr>
          <p:cNvPr id="235" name="Rectangle 234"/>
          <p:cNvSpPr/>
          <p:nvPr/>
        </p:nvSpPr>
        <p:spPr>
          <a:xfrm>
            <a:off x="4478636" y="2018702"/>
            <a:ext cx="801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1: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Relationships: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Mental health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Identifying mental health worries and sources of support Love and loss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Managing feelings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Power and control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Assertiveness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Technology safety 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Take responsibility with technology use </a:t>
            </a:r>
            <a:endParaRPr lang="en-GB" sz="5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236" name="Rectangle 235"/>
          <p:cNvSpPr/>
          <p:nvPr/>
        </p:nvSpPr>
        <p:spPr>
          <a:xfrm>
            <a:off x="5160805" y="2015924"/>
            <a:ext cx="801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 smtClean="0">
                <a:latin typeface="Sassoon Penpals" panose="02000400000000000000" pitchFamily="50" charset="0"/>
              </a:rPr>
              <a:t>Summer 2:</a:t>
            </a:r>
          </a:p>
          <a:p>
            <a:pPr algn="ctr"/>
            <a:r>
              <a:rPr lang="en-GB" sz="500" u="sng" dirty="0" smtClean="0">
                <a:latin typeface="Sassoon Penpals" panose="02000400000000000000" pitchFamily="50" charset="0"/>
              </a:rPr>
              <a:t>Changing Me: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Self-image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Body image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Puberty and feelings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Conception to birth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Reflections about change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Physical attraction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Respect and consent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Boyfriends/girlfriends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Sexting </a:t>
            </a:r>
          </a:p>
          <a:p>
            <a:pPr algn="ctr"/>
            <a:r>
              <a:rPr lang="en-GB" sz="500" dirty="0">
                <a:latin typeface="Sassoon Penpals" panose="02000400000000000000" pitchFamily="50" charset="0"/>
              </a:rPr>
              <a:t>Transition </a:t>
            </a:r>
            <a:endParaRPr lang="en-GB" sz="500" dirty="0">
              <a:solidFill>
                <a:schemeClr val="accent1">
                  <a:lumMod val="75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355210" y="7766600"/>
            <a:ext cx="894957" cy="29591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443" y="4559161"/>
            <a:ext cx="273932" cy="3200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697" y="4267838"/>
            <a:ext cx="357992" cy="3912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57" y="4234117"/>
            <a:ext cx="458814" cy="639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332" y="7633048"/>
            <a:ext cx="1270189" cy="5042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33" y="7552828"/>
            <a:ext cx="351867" cy="3190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994" y="3086900"/>
            <a:ext cx="1359979" cy="2598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196" y="929673"/>
            <a:ext cx="1416234" cy="8571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42" y="8203761"/>
            <a:ext cx="418071" cy="3561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800" y="7332730"/>
            <a:ext cx="386800" cy="3885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21" y="5694266"/>
            <a:ext cx="340236" cy="311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99" y="2559782"/>
            <a:ext cx="334005" cy="344584"/>
          </a:xfrm>
          <a:prstGeom prst="rect">
            <a:avLst/>
          </a:prstGeom>
        </p:spPr>
      </p:pic>
      <p:sp>
        <p:nvSpPr>
          <p:cNvPr id="117" name="Rectangle 116"/>
          <p:cNvSpPr/>
          <p:nvPr/>
        </p:nvSpPr>
        <p:spPr>
          <a:xfrm>
            <a:off x="907354" y="9393093"/>
            <a:ext cx="3032517" cy="2959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Autumn term:     COMMUNITY     SHARING     EMPATHY    PEACE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903358" y="9506395"/>
            <a:ext cx="3032515" cy="2779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Spring term:      HAPPINESS     FRIENDSHIP    HOPE    TRUST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903358" y="9643689"/>
            <a:ext cx="5370659" cy="149901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Summer term:   LOVE     FREEDOM    INDEPENDENCE    FAMILY VALUES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57" y="237113"/>
            <a:ext cx="870072" cy="5593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653" y="204578"/>
            <a:ext cx="435898" cy="701870"/>
          </a:xfrm>
          <a:prstGeom prst="rect">
            <a:avLst/>
          </a:prstGeom>
        </p:spPr>
      </p:pic>
      <p:sp>
        <p:nvSpPr>
          <p:cNvPr id="126" name="Rectangle 125"/>
          <p:cNvSpPr/>
          <p:nvPr/>
        </p:nvSpPr>
        <p:spPr>
          <a:xfrm>
            <a:off x="1643208" y="7464780"/>
            <a:ext cx="1003697" cy="164269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Our Jigsaw Friends</a:t>
            </a:r>
            <a:endParaRPr lang="en-GB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3118386" y="7905579"/>
            <a:ext cx="583148" cy="206087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latin typeface="Calibri" panose="020F0502020204030204" pitchFamily="34" charset="0"/>
                <a:ea typeface="Calibri" panose="020F0502020204030204" pitchFamily="34" charset="0"/>
              </a:rPr>
              <a:t>Jerry Cat</a:t>
            </a:r>
            <a:endParaRPr lang="en-GB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306" y="7498631"/>
            <a:ext cx="539756" cy="45178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03358" y="9277976"/>
            <a:ext cx="3032515" cy="501881"/>
          </a:xfrm>
          <a:prstGeom prst="rect">
            <a:avLst/>
          </a:prstGeom>
          <a:noFill/>
          <a:ln w="127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4" name="Rectangle 133"/>
          <p:cNvSpPr/>
          <p:nvPr/>
        </p:nvSpPr>
        <p:spPr>
          <a:xfrm>
            <a:off x="4039152" y="9269303"/>
            <a:ext cx="1081749" cy="51224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We explore our School Value in our weekly Values whole school assembly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1116787" y="4611071"/>
            <a:ext cx="1051693" cy="167307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Our Jigsaw Charter</a:t>
            </a:r>
            <a:endParaRPr lang="en-GB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252" y="312267"/>
            <a:ext cx="1115799" cy="594181"/>
          </a:xfrm>
          <a:prstGeom prst="rect">
            <a:avLst/>
          </a:prstGeom>
        </p:spPr>
      </p:pic>
      <p:sp>
        <p:nvSpPr>
          <p:cNvPr id="145" name="Rectangle 144"/>
          <p:cNvSpPr/>
          <p:nvPr/>
        </p:nvSpPr>
        <p:spPr>
          <a:xfrm rot="21273374">
            <a:off x="439674" y="3802194"/>
            <a:ext cx="692636" cy="294142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Anti- Bullying Week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9" name="Rectangle 148"/>
          <p:cNvSpPr/>
          <p:nvPr/>
        </p:nvSpPr>
        <p:spPr>
          <a:xfrm rot="669045">
            <a:off x="5659530" y="6685368"/>
            <a:ext cx="669410" cy="18789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NSPCC PANTS </a:t>
            </a:r>
            <a:endParaRPr lang="en-GB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0" name="Rectangle 149"/>
          <p:cNvSpPr/>
          <p:nvPr/>
        </p:nvSpPr>
        <p:spPr>
          <a:xfrm rot="21149640">
            <a:off x="438674" y="5046661"/>
            <a:ext cx="694637" cy="14277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School Council</a:t>
            </a: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1522219" y="6205165"/>
            <a:ext cx="5055521" cy="20253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British Values: Mutual Respect, Democracy, Tolerance of Different Faiths &amp; Beliefs, the Rule </a:t>
            </a:r>
            <a:r>
              <a:rPr lang="en-GB" sz="9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of Law, </a:t>
            </a:r>
            <a:r>
              <a:rPr lang="en-GB" sz="8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Individual Liberty </a:t>
            </a:r>
          </a:p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endParaRPr lang="en-GB" sz="1100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2" name="Rectangle 151"/>
          <p:cNvSpPr/>
          <p:nvPr/>
        </p:nvSpPr>
        <p:spPr>
          <a:xfrm rot="21273374">
            <a:off x="709561" y="2095700"/>
            <a:ext cx="516397" cy="14442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err="1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Rota</a:t>
            </a: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Kids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3" name="Rectangle 152"/>
          <p:cNvSpPr/>
          <p:nvPr/>
        </p:nvSpPr>
        <p:spPr>
          <a:xfrm rot="490396">
            <a:off x="5218559" y="3077229"/>
            <a:ext cx="604314" cy="150545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Comic Relief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5" name="Rectangle 154"/>
          <p:cNvSpPr/>
          <p:nvPr/>
        </p:nvSpPr>
        <p:spPr>
          <a:xfrm rot="20657917">
            <a:off x="166521" y="6930586"/>
            <a:ext cx="947232" cy="27911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Harvest Food Bank Collection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3369">
            <a:off x="5485509" y="5698573"/>
            <a:ext cx="779110" cy="470531"/>
          </a:xfrm>
          <a:prstGeom prst="rect">
            <a:avLst/>
          </a:prstGeom>
        </p:spPr>
      </p:pic>
      <p:sp>
        <p:nvSpPr>
          <p:cNvPr id="156" name="Rectangle 155"/>
          <p:cNvSpPr/>
          <p:nvPr/>
        </p:nvSpPr>
        <p:spPr>
          <a:xfrm>
            <a:off x="3959806" y="7915137"/>
            <a:ext cx="583148" cy="206087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latin typeface="Calibri" panose="020F0502020204030204" pitchFamily="34" charset="0"/>
                <a:ea typeface="Calibri" panose="020F0502020204030204" pitchFamily="34" charset="0"/>
              </a:rPr>
              <a:t>The Chime</a:t>
            </a:r>
            <a:endParaRPr lang="en-GB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824" y="362678"/>
            <a:ext cx="472842" cy="294694"/>
          </a:xfrm>
          <a:prstGeom prst="rect">
            <a:avLst/>
          </a:prstGeom>
        </p:spPr>
      </p:pic>
      <p:sp>
        <p:nvSpPr>
          <p:cNvPr id="158" name="Rectangle 157"/>
          <p:cNvSpPr/>
          <p:nvPr/>
        </p:nvSpPr>
        <p:spPr>
          <a:xfrm rot="20970144">
            <a:off x="1826226" y="3085297"/>
            <a:ext cx="883359" cy="132617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in Need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899360" y="9280301"/>
            <a:ext cx="3032517" cy="1254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‘</a:t>
            </a:r>
            <a:r>
              <a:rPr lang="en-GB" sz="800" b="1" u="sng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RESPECT’ is our school’s over-arching value</a:t>
            </a:r>
            <a:endParaRPr lang="en-GB" sz="800" b="1" u="sng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60" name="Rectangle 159"/>
          <p:cNvSpPr/>
          <p:nvPr/>
        </p:nvSpPr>
        <p:spPr>
          <a:xfrm>
            <a:off x="5174384" y="9270997"/>
            <a:ext cx="1486565" cy="50886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en-GB" sz="800" b="1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very Tuesday, Rev. Kathy h</a:t>
            </a:r>
            <a:r>
              <a:rPr lang="en-GB" sz="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elps us to explore our school value further through Bible stories and Christian messages</a:t>
            </a:r>
            <a:endParaRPr lang="en-GB" sz="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38" name="TextBox 237"/>
          <p:cNvSpPr txBox="1"/>
          <p:nvPr/>
        </p:nvSpPr>
        <p:spPr>
          <a:xfrm>
            <a:off x="3732107" y="921906"/>
            <a:ext cx="2974430" cy="84578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9" name="TextBox 238"/>
          <p:cNvSpPr txBox="1"/>
          <p:nvPr/>
        </p:nvSpPr>
        <p:spPr>
          <a:xfrm>
            <a:off x="5719481" y="1831169"/>
            <a:ext cx="874163" cy="226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 Penpals" panose="02000400000000000000" pitchFamily="50" charset="0"/>
              </a:rPr>
              <a:t>High School</a:t>
            </a:r>
            <a:endParaRPr lang="en-GB" dirty="0">
              <a:latin typeface="Sassoon Penpals" panose="02000400000000000000" pitchFamily="50" charset="0"/>
            </a:endParaRPr>
          </a:p>
        </p:txBody>
      </p:sp>
      <p:sp>
        <p:nvSpPr>
          <p:cNvPr id="161" name="Rectangle 160"/>
          <p:cNvSpPr/>
          <p:nvPr/>
        </p:nvSpPr>
        <p:spPr>
          <a:xfrm rot="20971838">
            <a:off x="5624014" y="8698981"/>
            <a:ext cx="1003697" cy="318251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Valuing all God’s Children</a:t>
            </a:r>
            <a:endParaRPr lang="en-GB" sz="9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 rot="760827">
            <a:off x="5637995" y="6694888"/>
            <a:ext cx="800884" cy="19313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9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NSPCC PANTS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63" name="Rectangle 162"/>
          <p:cNvSpPr/>
          <p:nvPr/>
        </p:nvSpPr>
        <p:spPr>
          <a:xfrm rot="490396">
            <a:off x="5714875" y="3696000"/>
            <a:ext cx="935911" cy="298997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vert="horz" lIns="0" tIns="0" rIns="0" bIns="0" rtlCol="0">
            <a:noAutofit/>
          </a:bodyPr>
          <a:lstStyle/>
          <a:p>
            <a:pPr marL="6350" marR="27940" indent="-6350" algn="ctr">
              <a:lnSpc>
                <a:spcPct val="107000"/>
              </a:lnSpc>
              <a:spcAft>
                <a:spcPts val="800"/>
              </a:spcAft>
            </a:pPr>
            <a:r>
              <a:rPr lang="en-GB" sz="8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Children’s mental Health Week</a:t>
            </a:r>
            <a:endParaRPr lang="en-GB" sz="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40" name="Oval Callout 239"/>
          <p:cNvSpPr/>
          <p:nvPr/>
        </p:nvSpPr>
        <p:spPr>
          <a:xfrm rot="16200000">
            <a:off x="341381" y="2639761"/>
            <a:ext cx="399119" cy="568288"/>
          </a:xfrm>
          <a:prstGeom prst="wedgeEllipseCallout">
            <a:avLst>
              <a:gd name="adj1" fmla="val 32599"/>
              <a:gd name="adj2" fmla="val 64281"/>
            </a:avLst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41" name="TextBox 240"/>
          <p:cNvSpPr txBox="1"/>
          <p:nvPr/>
        </p:nvSpPr>
        <p:spPr>
          <a:xfrm>
            <a:off x="267810" y="2760774"/>
            <a:ext cx="5082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Hi, </a:t>
            </a:r>
          </a:p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I’m Jem</a:t>
            </a:r>
            <a:endParaRPr lang="en-GB" sz="700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242" name="TextBox 241"/>
          <p:cNvSpPr txBox="1"/>
          <p:nvPr/>
        </p:nvSpPr>
        <p:spPr>
          <a:xfrm>
            <a:off x="464401" y="7863989"/>
            <a:ext cx="379795" cy="224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8" name="Oval Callout 167"/>
          <p:cNvSpPr/>
          <p:nvPr/>
        </p:nvSpPr>
        <p:spPr>
          <a:xfrm rot="16200000">
            <a:off x="6252192" y="7164134"/>
            <a:ext cx="399119" cy="474291"/>
          </a:xfrm>
          <a:prstGeom prst="wedgeEllipseCallout">
            <a:avLst>
              <a:gd name="adj1" fmla="val -20544"/>
              <a:gd name="adj2" fmla="val -60130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6245299" y="7248675"/>
            <a:ext cx="3993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Hi, </a:t>
            </a:r>
          </a:p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I’m Jo</a:t>
            </a:r>
            <a:endParaRPr lang="en-GB" sz="700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2" name="Oval Callout 171"/>
          <p:cNvSpPr/>
          <p:nvPr/>
        </p:nvSpPr>
        <p:spPr>
          <a:xfrm rot="16200000">
            <a:off x="330346" y="7557311"/>
            <a:ext cx="399119" cy="578897"/>
          </a:xfrm>
          <a:prstGeom prst="wedgeEllipseCallout">
            <a:avLst>
              <a:gd name="adj1" fmla="val -98488"/>
              <a:gd name="adj2" fmla="val 2931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3" name="TextBox 242"/>
          <p:cNvSpPr txBox="1"/>
          <p:nvPr/>
        </p:nvSpPr>
        <p:spPr>
          <a:xfrm>
            <a:off x="202341" y="7695985"/>
            <a:ext cx="566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Hi, </a:t>
            </a:r>
          </a:p>
          <a:p>
            <a:pPr algn="ctr"/>
            <a:r>
              <a:rPr lang="en-GB" sz="7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I’m Jack</a:t>
            </a:r>
            <a:endParaRPr lang="en-GB" sz="700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3" name="Oval Callout 172"/>
          <p:cNvSpPr/>
          <p:nvPr/>
        </p:nvSpPr>
        <p:spPr>
          <a:xfrm rot="5400000">
            <a:off x="524032" y="5105746"/>
            <a:ext cx="351708" cy="699940"/>
          </a:xfrm>
          <a:prstGeom prst="wedgeEllipseCallout">
            <a:avLst>
              <a:gd name="adj1" fmla="val 59761"/>
              <a:gd name="adj2" fmla="val -43542"/>
            </a:avLst>
          </a:prstGeom>
          <a:solidFill>
            <a:srgbClr val="B889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44" name="TextBox 243"/>
          <p:cNvSpPr txBox="1"/>
          <p:nvPr/>
        </p:nvSpPr>
        <p:spPr>
          <a:xfrm>
            <a:off x="481677" y="5306043"/>
            <a:ext cx="460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Hi, I’m </a:t>
            </a:r>
            <a:r>
              <a:rPr lang="en-GB" sz="800" b="1" dirty="0" err="1" smtClean="0">
                <a:solidFill>
                  <a:schemeClr val="bg1"/>
                </a:solidFill>
                <a:latin typeface="Sassoon Penpals" panose="02000400000000000000" pitchFamily="50" charset="0"/>
              </a:rPr>
              <a:t>Jino</a:t>
            </a:r>
            <a:endParaRPr lang="en-GB" sz="800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5" name="Oval Callout 174"/>
          <p:cNvSpPr/>
          <p:nvPr/>
        </p:nvSpPr>
        <p:spPr>
          <a:xfrm rot="16200000">
            <a:off x="6281082" y="4186059"/>
            <a:ext cx="399119" cy="568288"/>
          </a:xfrm>
          <a:prstGeom prst="wedgeEllipseCallout">
            <a:avLst>
              <a:gd name="adj1" fmla="val 25242"/>
              <a:gd name="adj2" fmla="val -78909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46" name="TextBox 245"/>
          <p:cNvSpPr txBox="1"/>
          <p:nvPr/>
        </p:nvSpPr>
        <p:spPr>
          <a:xfrm>
            <a:off x="6256882" y="4311961"/>
            <a:ext cx="466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Hi,</a:t>
            </a:r>
          </a:p>
          <a:p>
            <a:pPr algn="ctr"/>
            <a:r>
              <a:rPr lang="en-GB" sz="800" dirty="0" smtClean="0">
                <a:solidFill>
                  <a:schemeClr val="bg1"/>
                </a:solidFill>
                <a:latin typeface="Sassoon Penpals" panose="02000400000000000000" pitchFamily="50" charset="0"/>
              </a:rPr>
              <a:t>I’m Jez</a:t>
            </a:r>
            <a:endParaRPr lang="en-GB" sz="800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248" name="Picture 247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97" y="8997474"/>
            <a:ext cx="286659" cy="2508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58991b5-debf-4ee9-8077-5e9db6551928" xsi:nil="true"/>
    <lcf76f155ced4ddcb4097134ff3c332f xmlns="bf76c76b-95f7-4889-975a-f8993107cb1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6291E45C7E8F44A684FFF102956F76" ma:contentTypeVersion="16" ma:contentTypeDescription="Create a new document." ma:contentTypeScope="" ma:versionID="f95753e21b8300c01eef877837ea4a9a">
  <xsd:schema xmlns:xsd="http://www.w3.org/2001/XMLSchema" xmlns:xs="http://www.w3.org/2001/XMLSchema" xmlns:p="http://schemas.microsoft.com/office/2006/metadata/properties" xmlns:ns2="bf76c76b-95f7-4889-975a-f8993107cb13" xmlns:ns3="f58991b5-debf-4ee9-8077-5e9db6551928" targetNamespace="http://schemas.microsoft.com/office/2006/metadata/properties" ma:root="true" ma:fieldsID="6186e9ef6f256d1904181fc8cf836cb6" ns2:_="" ns3:_="">
    <xsd:import namespace="bf76c76b-95f7-4889-975a-f8993107cb13"/>
    <xsd:import namespace="f58991b5-debf-4ee9-8077-5e9db65519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6c76b-95f7-4889-975a-f8993107cb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7d32191-a498-4f47-b16e-e5892e416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8991b5-debf-4ee9-8077-5e9db655192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596c27a-b416-4158-978a-b0890917c92c}" ma:internalName="TaxCatchAll" ma:showField="CatchAllData" ma:web="f58991b5-debf-4ee9-8077-5e9db65519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B49858-42AA-4D08-9FC2-695E20B5E39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f58991b5-debf-4ee9-8077-5e9db6551928"/>
    <ds:schemaRef ds:uri="http://purl.org/dc/elements/1.1/"/>
    <ds:schemaRef ds:uri="http://schemas.microsoft.com/office/2006/metadata/properties"/>
    <ds:schemaRef ds:uri="http://schemas.microsoft.com/office/infopath/2007/PartnerControls"/>
    <ds:schemaRef ds:uri="bf76c76b-95f7-4889-975a-f8993107cb1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A23D16E-41D4-4B69-8DB7-4F719C8A87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76c76b-95f7-4889-975a-f8993107cb13"/>
    <ds:schemaRef ds:uri="f58991b5-debf-4ee9-8077-5e9db6551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C9C5D5-915E-413E-8297-1ACFBBD6ED4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15907</TotalTime>
  <Words>1202</Words>
  <Application>Microsoft Office PowerPoint</Application>
  <PresentationFormat>A4 Paper (210x297 mm)</PresentationFormat>
  <Paragraphs>303</Paragraphs>
  <Slides>1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Sassoon Penpals</vt:lpstr>
      <vt:lpstr>Arial Narrow</vt:lpstr>
      <vt:lpstr>Corbel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Head Trefonen CE</cp:lastModifiedBy>
  <cp:revision>416</cp:revision>
  <cp:lastPrinted>2023-10-24T14:17:54Z</cp:lastPrinted>
  <dcterms:created xsi:type="dcterms:W3CDTF">2018-02-08T08:28:53Z</dcterms:created>
  <dcterms:modified xsi:type="dcterms:W3CDTF">2023-11-09T23:29:05Z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0x010100606291E45C7E8F44A684FFF102956F76</vt:lpwstr>
  </property>
</Properties>
</file>