
<file path=[Content_Types].xml><?xml version="1.0" encoding="utf-8"?>
<Types xmlns="http://schemas.openxmlformats.org/package/2006/content-types">
  <Default Extension="png" ContentType="image/png"/>
  <Default Extension="jfif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3"/>
  </p:sldMasterIdLst>
  <p:notesMasterIdLst>
    <p:notesMasterId r:id="rId5"/>
  </p:notesMasterIdLst>
  <p:sldIdLst>
    <p:sldId id="256" r:id="rId4"/>
  </p:sldIdLst>
  <p:sldSz cx="6858000" cy="9906000" type="A4"/>
  <p:notesSz cx="6797675" cy="9926638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4" roundtripDataSignature="AMtx7mgpSJUjkcFYcJFeIXDI6lM1juWoZ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FF99CC"/>
    <a:srgbClr val="CDA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E5BBF7-2A37-8C56-89C3-68F2905DD271}" v="40" dt="2024-09-21T13:55:34.4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59" autoAdjust="0"/>
    <p:restoredTop sz="94660"/>
  </p:normalViewPr>
  <p:slideViewPr>
    <p:cSldViewPr snapToGrid="0">
      <p:cViewPr>
        <p:scale>
          <a:sx n="70" d="100"/>
          <a:sy n="70" d="100"/>
        </p:scale>
        <p:origin x="2130" y="4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9" Type="http://schemas.microsoft.com/office/2016/11/relationships/changesInfo" Target="changesInfos/changesInfo1.xml"/><Relationship Id="rId4" Type="http://schemas.openxmlformats.org/officeDocument/2006/relationships/slide" Target="slides/slide1.xml"/><Relationship Id="rId9" Type="http://schemas.openxmlformats.org/officeDocument/2006/relationships/font" Target="fonts/font4.fntdata"/><Relationship Id="rId14" Type="http://customschemas.google.com/relationships/presentationmetadata" Target="meta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Drury" userId="S::drury.l@trefonen.shropshire.sch.uk::ae7ffa09-a5cf-4ec0-a147-53c055d035c2" providerId="AD" clId="Web-{7D3DE3F7-C313-12B0-9C0C-6273A6183B38}"/>
    <pc:docChg chg="modSld">
      <pc:chgData name="Lucy Drury" userId="S::drury.l@trefonen.shropshire.sch.uk::ae7ffa09-a5cf-4ec0-a147-53c055d035c2" providerId="AD" clId="Web-{7D3DE3F7-C313-12B0-9C0C-6273A6183B38}" dt="2023-09-24T10:52:02.834" v="21" actId="20577"/>
      <pc:docMkLst>
        <pc:docMk/>
      </pc:docMkLst>
      <pc:sldChg chg="modSp">
        <pc:chgData name="Lucy Drury" userId="S::drury.l@trefonen.shropshire.sch.uk::ae7ffa09-a5cf-4ec0-a147-53c055d035c2" providerId="AD" clId="Web-{7D3DE3F7-C313-12B0-9C0C-6273A6183B38}" dt="2023-09-24T10:52:02.834" v="21" actId="20577"/>
        <pc:sldMkLst>
          <pc:docMk/>
          <pc:sldMk cId="0" sldId="256"/>
        </pc:sldMkLst>
        <pc:spChg chg="mod">
          <ac:chgData name="Lucy Drury" userId="S::drury.l@trefonen.shropshire.sch.uk::ae7ffa09-a5cf-4ec0-a147-53c055d035c2" providerId="AD" clId="Web-{7D3DE3F7-C313-12B0-9C0C-6273A6183B38}" dt="2023-09-24T10:52:02.834" v="21" actId="20577"/>
          <ac:spMkLst>
            <pc:docMk/>
            <pc:sldMk cId="0" sldId="256"/>
            <ac:spMk id="95" creationId="{00000000-0000-0000-0000-000000000000}"/>
          </ac:spMkLst>
        </pc:spChg>
      </pc:sldChg>
    </pc:docChg>
  </pc:docChgLst>
  <pc:docChgLst>
    <pc:chgData name="Lucy Drury" userId="S::drury.l@trefonen.shropshire.sch.uk::ae7ffa09-a5cf-4ec0-a147-53c055d035c2" providerId="AD" clId="Web-{9BE5BBF7-2A37-8C56-89C3-68F2905DD271}"/>
    <pc:docChg chg="modSld">
      <pc:chgData name="Lucy Drury" userId="S::drury.l@trefonen.shropshire.sch.uk::ae7ffa09-a5cf-4ec0-a147-53c055d035c2" providerId="AD" clId="Web-{9BE5BBF7-2A37-8C56-89C3-68F2905DD271}" dt="2024-09-21T13:55:34.459" v="23"/>
      <pc:docMkLst>
        <pc:docMk/>
      </pc:docMkLst>
      <pc:sldChg chg="addSp delSp modSp">
        <pc:chgData name="Lucy Drury" userId="S::drury.l@trefonen.shropshire.sch.uk::ae7ffa09-a5cf-4ec0-a147-53c055d035c2" providerId="AD" clId="Web-{9BE5BBF7-2A37-8C56-89C3-68F2905DD271}" dt="2024-09-21T13:55:34.459" v="23"/>
        <pc:sldMkLst>
          <pc:docMk/>
          <pc:sldMk cId="0" sldId="256"/>
        </pc:sldMkLst>
        <pc:spChg chg="mod">
          <ac:chgData name="Lucy Drury" userId="S::drury.l@trefonen.shropshire.sch.uk::ae7ffa09-a5cf-4ec0-a147-53c055d035c2" providerId="AD" clId="Web-{9BE5BBF7-2A37-8C56-89C3-68F2905DD271}" dt="2024-09-21T13:54:03.861" v="15" actId="20577"/>
          <ac:spMkLst>
            <pc:docMk/>
            <pc:sldMk cId="0" sldId="256"/>
            <ac:spMk id="95" creationId="{00000000-0000-0000-0000-000000000000}"/>
          </ac:spMkLst>
        </pc:spChg>
        <pc:cxnChg chg="add del">
          <ac:chgData name="Lucy Drury" userId="S::drury.l@trefonen.shropshire.sch.uk::ae7ffa09-a5cf-4ec0-a147-53c055d035c2" providerId="AD" clId="Web-{9BE5BBF7-2A37-8C56-89C3-68F2905DD271}" dt="2024-09-21T13:55:34.459" v="23"/>
          <ac:cxnSpMkLst>
            <pc:docMk/>
            <pc:sldMk cId="0" sldId="256"/>
            <ac:cxnSpMk id="7" creationId="{8BD022D0-746C-9356-CD6D-77A49CE83A2A}"/>
          </ac:cxnSpMkLst>
        </pc:cxnChg>
        <pc:cxnChg chg="add del">
          <ac:chgData name="Lucy Drury" userId="S::drury.l@trefonen.shropshire.sch.uk::ae7ffa09-a5cf-4ec0-a147-53c055d035c2" providerId="AD" clId="Web-{9BE5BBF7-2A37-8C56-89C3-68F2905DD271}" dt="2024-09-21T13:55:17.255" v="22"/>
          <ac:cxnSpMkLst>
            <pc:docMk/>
            <pc:sldMk cId="0" sldId="256"/>
            <ac:cxnSpMk id="8" creationId="{6C883319-EBB3-AE06-A5D3-B6FC8F141E79}"/>
          </ac:cxnSpMkLst>
        </pc:cxnChg>
        <pc:cxnChg chg="add del mod">
          <ac:chgData name="Lucy Drury" userId="S::drury.l@trefonen.shropshire.sch.uk::ae7ffa09-a5cf-4ec0-a147-53c055d035c2" providerId="AD" clId="Web-{9BE5BBF7-2A37-8C56-89C3-68F2905DD271}" dt="2024-09-21T13:55:09.692" v="21"/>
          <ac:cxnSpMkLst>
            <pc:docMk/>
            <pc:sldMk cId="0" sldId="256"/>
            <ac:cxnSpMk id="9" creationId="{DCDA4F68-D4F5-9DFF-38A6-09D588A24D74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239963" y="1241425"/>
            <a:ext cx="23177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325880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4728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514351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358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857251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/>
            </a:lvl1pPr>
            <a:lvl2pPr lvl="1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/>
            </a:lvl2pPr>
            <a:lvl3pPr lvl="2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/>
            </a:lvl3pPr>
            <a:lvl4pPr lvl="3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4pPr>
            <a:lvl5pPr lvl="4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5pPr>
            <a:lvl6pPr lvl="5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6pPr>
            <a:lvl7pPr lvl="6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7pPr>
            <a:lvl8pPr lvl="7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8pPr>
            <a:lvl9pPr lvl="8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358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467918" y="6629228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>
                <a:solidFill>
                  <a:schemeClr val="dk1"/>
                </a:solidFill>
              </a:defRPr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1195">
                <a:solidFill>
                  <a:srgbClr val="888888"/>
                </a:solidFill>
              </a:defRPr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074">
                <a:solidFill>
                  <a:srgbClr val="888888"/>
                </a:solidFill>
              </a:defRPr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72383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72381" y="2428350"/>
            <a:ext cx="2901256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 b="1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 b="1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 b="1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72381" y="3618444"/>
            <a:ext cx="2901256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3471865" y="2428350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 b="1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 b="1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 b="1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3471865" y="3618444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72381" y="660401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191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2915544" y="1426285"/>
            <a:ext cx="3471862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249696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1911"/>
            </a:lvl1pPr>
            <a:lvl2pPr marL="513514" lvl="1" indent="-234505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1671"/>
            </a:lvl2pPr>
            <a:lvl3pPr marL="770271" lvl="2" indent="-219349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1433"/>
            </a:lvl3pPr>
            <a:lvl4pPr marL="1027028" lvl="3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4pPr>
            <a:lvl5pPr marL="1283786" lvl="4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5pPr>
            <a:lvl6pPr marL="1540542" lvl="5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6pPr>
            <a:lvl7pPr marL="1797300" lvl="6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7pPr>
            <a:lvl8pPr marL="2054057" lvl="7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8pPr>
            <a:lvl9pPr marL="2310814" lvl="8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72381" y="2971803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836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717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72381" y="660401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191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2915544" y="1426285"/>
            <a:ext cx="3471862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191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167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14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472381" y="2971803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836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717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7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1449698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1550677" y="2549569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jfif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fif"/><Relationship Id="rId20" Type="http://schemas.openxmlformats.org/officeDocument/2006/relationships/image" Target="../media/image18.jf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23" Type="http://schemas.openxmlformats.org/officeDocument/2006/relationships/image" Target="../media/image21.jfif"/><Relationship Id="rId10" Type="http://schemas.openxmlformats.org/officeDocument/2006/relationships/image" Target="../media/image8.jpg"/><Relationship Id="rId19" Type="http://schemas.openxmlformats.org/officeDocument/2006/relationships/image" Target="../media/image17.jfi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151" y="6461022"/>
            <a:ext cx="388245" cy="50452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689" y="5260485"/>
            <a:ext cx="652404" cy="79702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83" y="5321120"/>
            <a:ext cx="675289" cy="285775"/>
          </a:xfrm>
          <a:prstGeom prst="rect">
            <a:avLst/>
          </a:prstGeom>
        </p:spPr>
      </p:pic>
      <p:sp>
        <p:nvSpPr>
          <p:cNvPr id="90" name="Google Shape;90;p1"/>
          <p:cNvSpPr txBox="1"/>
          <p:nvPr/>
        </p:nvSpPr>
        <p:spPr>
          <a:xfrm>
            <a:off x="929222" y="9522775"/>
            <a:ext cx="715022" cy="205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Location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432150" y="9124371"/>
            <a:ext cx="1418806" cy="359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Environmental and </a:t>
            </a:r>
          </a:p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sustainable development 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005657" y="9138412"/>
            <a:ext cx="472483" cy="205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Place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004049" y="9111895"/>
            <a:ext cx="973504" cy="359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Cultural Understanding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2993407" y="9522775"/>
            <a:ext cx="1100620" cy="205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Interdependence 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465086" y="303370"/>
            <a:ext cx="4412638" cy="2672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 cap="flat" cmpd="sng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pPr algn="ctr"/>
            <a:r>
              <a:rPr lang="en-GB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Our Geography Learning Journey </a:t>
            </a:r>
            <a:r>
              <a:rPr lang="en-GB" sz="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GB" sz="8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Updated </a:t>
            </a:r>
            <a:r>
              <a:rPr lang="en-GB" sz="80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January 2025 </a:t>
            </a:r>
            <a:r>
              <a:rPr lang="en-GB" sz="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)</a:t>
            </a:r>
            <a:endParaRPr lang="en-GB" sz="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pic>
        <p:nvPicPr>
          <p:cNvPr id="110" name="Google Shape;110;p1"/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10" y="9403528"/>
            <a:ext cx="260218" cy="291393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1" name="Google Shape;111;p1" descr="Magnifying Glass PNG Transparent Images | PNG All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64416" y="18960484"/>
            <a:ext cx="50984" cy="52579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2" name="Google Shape;112;p1"/>
          <p:cNvPicPr preferRelativeResize="0"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05" y="9069736"/>
            <a:ext cx="257323" cy="248070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13" name="Google Shape;113;p1"/>
          <p:cNvSpPr txBox="1"/>
          <p:nvPr/>
        </p:nvSpPr>
        <p:spPr>
          <a:xfrm>
            <a:off x="1884417" y="9400655"/>
            <a:ext cx="948859" cy="359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processes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"/>
          <p:cNvSpPr txBox="1"/>
          <p:nvPr/>
        </p:nvSpPr>
        <p:spPr>
          <a:xfrm>
            <a:off x="1885291" y="9159030"/>
            <a:ext cx="540494" cy="205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Human 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"/>
          <p:cNvPicPr preferRelativeResize="0"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339" y="9456562"/>
            <a:ext cx="278813" cy="221558"/>
          </a:xfrm>
          <a:prstGeom prst="rect">
            <a:avLst/>
          </a:prstGeom>
          <a:solidFill>
            <a:srgbClr val="00B0F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6" name="Google Shape;116;p1"/>
          <p:cNvPicPr preferRelativeResize="0"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340" y="9101636"/>
            <a:ext cx="240981" cy="237196"/>
          </a:xfrm>
          <a:prstGeom prst="rect">
            <a:avLst/>
          </a:prstGeom>
          <a:solidFill>
            <a:srgbClr val="92D05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7" name="Google Shape;117;p1"/>
          <p:cNvPicPr preferRelativeResize="0"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26" y="9174278"/>
            <a:ext cx="232585" cy="236636"/>
          </a:xfrm>
          <a:prstGeom prst="rect">
            <a:avLst/>
          </a:prstGeom>
          <a:solidFill>
            <a:srgbClr val="F4B08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8" name="Google Shape;118;p1"/>
          <p:cNvPicPr preferRelativeResize="0"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024" y="9150080"/>
            <a:ext cx="240130" cy="260834"/>
          </a:xfrm>
          <a:prstGeom prst="rect">
            <a:avLst/>
          </a:prstGeom>
          <a:solidFill>
            <a:srgbClr val="CACAFE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9" name="Google Shape;119;p1"/>
          <p:cNvPicPr preferRelativeResize="0"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21" y="9471499"/>
            <a:ext cx="257232" cy="241207"/>
          </a:xfrm>
          <a:prstGeom prst="rect">
            <a:avLst/>
          </a:prstGeom>
          <a:solidFill>
            <a:srgbClr val="33CCCC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85" name="Google Shape;285;p1"/>
          <p:cNvSpPr/>
          <p:nvPr/>
        </p:nvSpPr>
        <p:spPr>
          <a:xfrm>
            <a:off x="2564258" y="1070282"/>
            <a:ext cx="213532" cy="250004"/>
          </a:xfrm>
          <a:prstGeom prst="rect">
            <a:avLst/>
          </a:prstGeom>
          <a:noFill/>
          <a:ln>
            <a:noFill/>
          </a:ln>
        </p:spPr>
      </p:sp>
      <p:pic>
        <p:nvPicPr>
          <p:cNvPr id="223" name="Google Shape;118;p1"/>
          <p:cNvPicPr preferRelativeResize="0"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703" y="9517745"/>
            <a:ext cx="211973" cy="242514"/>
          </a:xfrm>
          <a:prstGeom prst="rect">
            <a:avLst/>
          </a:prstGeom>
          <a:solidFill>
            <a:srgbClr val="CACAFE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25" name="Google Shape;93;p1"/>
          <p:cNvSpPr txBox="1"/>
          <p:nvPr/>
        </p:nvSpPr>
        <p:spPr>
          <a:xfrm>
            <a:off x="4488415" y="9521010"/>
            <a:ext cx="1812108" cy="205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r>
              <a:rPr lang="en-GB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Geography skills and fieldwork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7276" y="224457"/>
            <a:ext cx="6634320" cy="8528639"/>
            <a:chOff x="320644" y="967052"/>
            <a:chExt cx="6634320" cy="8528639"/>
          </a:xfrm>
        </p:grpSpPr>
        <p:grpSp>
          <p:nvGrpSpPr>
            <p:cNvPr id="2" name="Group 1"/>
            <p:cNvGrpSpPr/>
            <p:nvPr/>
          </p:nvGrpSpPr>
          <p:grpSpPr>
            <a:xfrm>
              <a:off x="349123" y="967052"/>
              <a:ext cx="6605841" cy="8386771"/>
              <a:chOff x="349123" y="967052"/>
              <a:chExt cx="6605841" cy="8386771"/>
            </a:xfrm>
          </p:grpSpPr>
          <p:sp>
            <p:nvSpPr>
              <p:cNvPr id="127" name="Google Shape;127;p1"/>
              <p:cNvSpPr/>
              <p:nvPr/>
            </p:nvSpPr>
            <p:spPr>
              <a:xfrm>
                <a:off x="1372779" y="8406960"/>
                <a:ext cx="4578255" cy="943138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" name="Google Shape;123;p1"/>
              <p:cNvSpPr/>
              <p:nvPr/>
            </p:nvSpPr>
            <p:spPr>
              <a:xfrm rot="5400000" flipH="1">
                <a:off x="4477012" y="3627404"/>
                <a:ext cx="2304091" cy="2651812"/>
              </a:xfrm>
              <a:prstGeom prst="blockArc">
                <a:avLst>
                  <a:gd name="adj1" fmla="val 11875720"/>
                  <a:gd name="adj2" fmla="val 1456182"/>
                  <a:gd name="adj3" fmla="val 38257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24;p1"/>
              <p:cNvSpPr/>
              <p:nvPr/>
            </p:nvSpPr>
            <p:spPr>
              <a:xfrm>
                <a:off x="1207435" y="5127026"/>
                <a:ext cx="4845299" cy="908875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1"/>
              <p:cNvSpPr/>
              <p:nvPr/>
            </p:nvSpPr>
            <p:spPr>
              <a:xfrm rot="16200000">
                <a:off x="418503" y="5046058"/>
                <a:ext cx="2049481" cy="2188242"/>
              </a:xfrm>
              <a:prstGeom prst="blockArc">
                <a:avLst>
                  <a:gd name="adj1" fmla="val 11779332"/>
                  <a:gd name="adj2" fmla="val 20959790"/>
                  <a:gd name="adj3" fmla="val 37681"/>
                </a:avLst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26;p1"/>
              <p:cNvSpPr/>
              <p:nvPr/>
            </p:nvSpPr>
            <p:spPr>
              <a:xfrm rot="16200000">
                <a:off x="514262" y="7090649"/>
                <a:ext cx="2156696" cy="2369652"/>
              </a:xfrm>
              <a:prstGeom prst="blockArc">
                <a:avLst>
                  <a:gd name="adj1" fmla="val 11481993"/>
                  <a:gd name="adj2" fmla="val 1548474"/>
                  <a:gd name="adj3" fmla="val 42381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8;p1"/>
              <p:cNvSpPr/>
              <p:nvPr/>
            </p:nvSpPr>
            <p:spPr>
              <a:xfrm rot="5400000" flipH="1">
                <a:off x="4757076" y="6189347"/>
                <a:ext cx="1715694" cy="2113990"/>
              </a:xfrm>
              <a:prstGeom prst="blockArc">
                <a:avLst>
                  <a:gd name="adj1" fmla="val 10064696"/>
                  <a:gd name="adj2" fmla="val 8799841"/>
                  <a:gd name="adj3" fmla="val 48787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129;p1"/>
              <p:cNvSpPr/>
              <p:nvPr/>
            </p:nvSpPr>
            <p:spPr>
              <a:xfrm>
                <a:off x="1297153" y="6391188"/>
                <a:ext cx="4296129" cy="1713001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lang="en-GB" sz="1400" b="1" dirty="0">
                  <a:solidFill>
                    <a:schemeClr val="accen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131;p1"/>
              <p:cNvSpPr/>
              <p:nvPr/>
            </p:nvSpPr>
            <p:spPr>
              <a:xfrm rot="16200000">
                <a:off x="572042" y="2327711"/>
                <a:ext cx="2314815" cy="2417350"/>
              </a:xfrm>
              <a:prstGeom prst="blockArc">
                <a:avLst>
                  <a:gd name="adj1" fmla="val 10390161"/>
                  <a:gd name="adj2" fmla="val 1399860"/>
                  <a:gd name="adj3" fmla="val 37129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132;p1"/>
              <p:cNvSpPr/>
              <p:nvPr/>
            </p:nvSpPr>
            <p:spPr>
              <a:xfrm rot="5400000" flipH="1">
                <a:off x="4218558" y="753484"/>
                <a:ext cx="2298080" cy="2728046"/>
              </a:xfrm>
              <a:prstGeom prst="blockArc">
                <a:avLst>
                  <a:gd name="adj1" fmla="val 11732156"/>
                  <a:gd name="adj2" fmla="val 21592797"/>
                  <a:gd name="adj3" fmla="val 34776"/>
                </a:avLst>
              </a:prstGeom>
              <a:solidFill>
                <a:srgbClr val="FFFF9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" name="Google Shape;133;p1"/>
              <p:cNvSpPr/>
              <p:nvPr/>
            </p:nvSpPr>
            <p:spPr>
              <a:xfrm>
                <a:off x="1691223" y="2384852"/>
                <a:ext cx="4068101" cy="843360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" name="Google Shape;135;p1"/>
              <p:cNvSpPr/>
              <p:nvPr/>
            </p:nvSpPr>
            <p:spPr>
              <a:xfrm rot="16200000">
                <a:off x="4676573" y="1065363"/>
                <a:ext cx="805465" cy="608843"/>
              </a:xfrm>
              <a:prstGeom prst="triangle">
                <a:avLst>
                  <a:gd name="adj" fmla="val 50000"/>
                </a:avLst>
              </a:prstGeom>
              <a:solidFill>
                <a:srgbClr val="FFFF9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137;p1"/>
              <p:cNvSpPr/>
              <p:nvPr/>
            </p:nvSpPr>
            <p:spPr>
              <a:xfrm>
                <a:off x="1690327" y="3812450"/>
                <a:ext cx="3895183" cy="881344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8" name="Google Shape;138;p1"/>
              <p:cNvGrpSpPr/>
              <p:nvPr/>
            </p:nvGrpSpPr>
            <p:grpSpPr>
              <a:xfrm>
                <a:off x="556610" y="2137236"/>
                <a:ext cx="1235378" cy="1322409"/>
                <a:chOff x="218966" y="6625131"/>
                <a:chExt cx="2026160" cy="1954740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218966" y="6625131"/>
                  <a:ext cx="2026160" cy="1954740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 spcFirstLastPara="1" wrap="square" lIns="51340" tIns="25663" rIns="51340" bIns="25663" anchor="ctr" anchorCtr="0">
                  <a:noAutofit/>
                </a:bodyPr>
                <a:lstStyle/>
                <a:p>
                  <a:pPr algn="ctr"/>
                  <a:endParaRPr sz="121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448687" y="6826394"/>
                  <a:ext cx="1552261" cy="1465154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51340" tIns="25663" rIns="51340" bIns="25663" anchor="ctr" anchorCtr="0">
                  <a:noAutofit/>
                </a:bodyPr>
                <a:lstStyle/>
                <a:p>
                  <a:pPr algn="ctr"/>
                  <a:endParaRPr sz="121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701371" y="7288037"/>
                  <a:ext cx="958064" cy="62254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51340" tIns="25663" rIns="51340" bIns="25663" anchor="t" anchorCtr="0">
                  <a:spAutoFit/>
                </a:bodyPr>
                <a:lstStyle/>
                <a:p>
                  <a:pPr algn="ctr"/>
                  <a:r>
                    <a:rPr lang="en-GB" sz="1200" b="1" dirty="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Hawks Class</a:t>
                  </a:r>
                  <a:endParaRPr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5" name="Group 4"/>
            <p:cNvGrpSpPr/>
            <p:nvPr/>
          </p:nvGrpSpPr>
          <p:grpSpPr>
            <a:xfrm>
              <a:off x="5550022" y="8408591"/>
              <a:ext cx="1108604" cy="1087100"/>
              <a:chOff x="6470125" y="14799424"/>
              <a:chExt cx="1428096" cy="1510810"/>
            </a:xfrm>
          </p:grpSpPr>
          <p:sp>
            <p:nvSpPr>
              <p:cNvPr id="279" name="Google Shape;139;p1"/>
              <p:cNvSpPr/>
              <p:nvPr/>
            </p:nvSpPr>
            <p:spPr>
              <a:xfrm>
                <a:off x="6470125" y="14799424"/>
                <a:ext cx="1428096" cy="151081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Google Shape;140;p1"/>
              <p:cNvSpPr/>
              <p:nvPr/>
            </p:nvSpPr>
            <p:spPr>
              <a:xfrm>
                <a:off x="6646791" y="14970357"/>
                <a:ext cx="1074716" cy="112700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2" name="Google Shape;141;p1"/>
              <p:cNvSpPr txBox="1"/>
              <p:nvPr/>
            </p:nvSpPr>
            <p:spPr>
              <a:xfrm>
                <a:off x="6638255" y="15203460"/>
                <a:ext cx="1060714" cy="7777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Early Years Foundation Stage</a:t>
                </a:r>
                <a:endParaRPr sz="11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9" name="Group 288"/>
            <p:cNvGrpSpPr/>
            <p:nvPr/>
          </p:nvGrpSpPr>
          <p:grpSpPr>
            <a:xfrm>
              <a:off x="1158278" y="7195608"/>
              <a:ext cx="1006321" cy="915540"/>
              <a:chOff x="1376095" y="14949123"/>
              <a:chExt cx="1203529" cy="1204304"/>
            </a:xfrm>
          </p:grpSpPr>
          <p:sp>
            <p:nvSpPr>
              <p:cNvPr id="290" name="Google Shape;139;p1"/>
              <p:cNvSpPr/>
              <p:nvPr/>
            </p:nvSpPr>
            <p:spPr>
              <a:xfrm>
                <a:off x="1376095" y="14949123"/>
                <a:ext cx="1203529" cy="1204304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Google Shape;140;p1"/>
              <p:cNvSpPr/>
              <p:nvPr/>
            </p:nvSpPr>
            <p:spPr>
              <a:xfrm>
                <a:off x="1552764" y="15120056"/>
                <a:ext cx="874332" cy="8887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2" name="Google Shape;141;p1"/>
              <p:cNvSpPr txBox="1"/>
              <p:nvPr/>
            </p:nvSpPr>
            <p:spPr>
              <a:xfrm>
                <a:off x="1468421" y="15223595"/>
                <a:ext cx="1076319" cy="7361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Key Stage One </a:t>
                </a:r>
              </a:p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Year A</a:t>
                </a:r>
                <a:endParaRPr sz="11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93" name="Group 292"/>
            <p:cNvGrpSpPr/>
            <p:nvPr/>
          </p:nvGrpSpPr>
          <p:grpSpPr>
            <a:xfrm>
              <a:off x="320644" y="7725240"/>
              <a:ext cx="1066116" cy="1044640"/>
              <a:chOff x="5648765" y="14315632"/>
              <a:chExt cx="1322913" cy="1439056"/>
            </a:xfrm>
          </p:grpSpPr>
          <p:sp>
            <p:nvSpPr>
              <p:cNvPr id="294" name="Google Shape;139;p1"/>
              <p:cNvSpPr/>
              <p:nvPr/>
            </p:nvSpPr>
            <p:spPr>
              <a:xfrm>
                <a:off x="5648765" y="14315632"/>
                <a:ext cx="1322913" cy="143905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5" name="Google Shape;140;p1"/>
              <p:cNvSpPr/>
              <p:nvPr/>
            </p:nvSpPr>
            <p:spPr>
              <a:xfrm>
                <a:off x="5825135" y="14558663"/>
                <a:ext cx="979311" cy="1014938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6" name="Google Shape;141;p1"/>
              <p:cNvSpPr txBox="1"/>
              <p:nvPr/>
            </p:nvSpPr>
            <p:spPr>
              <a:xfrm>
                <a:off x="5680691" y="14793870"/>
                <a:ext cx="1239649" cy="53777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Key Stage </a:t>
                </a:r>
              </a:p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One</a:t>
                </a:r>
              </a:p>
            </p:txBody>
          </p:sp>
        </p:grpSp>
        <p:grpSp>
          <p:nvGrpSpPr>
            <p:cNvPr id="297" name="Group 296"/>
            <p:cNvGrpSpPr/>
            <p:nvPr/>
          </p:nvGrpSpPr>
          <p:grpSpPr>
            <a:xfrm>
              <a:off x="335894" y="5154135"/>
              <a:ext cx="1159037" cy="1215046"/>
              <a:chOff x="6160342" y="14046437"/>
              <a:chExt cx="1428096" cy="1510809"/>
            </a:xfrm>
          </p:grpSpPr>
          <p:sp>
            <p:nvSpPr>
              <p:cNvPr id="298" name="Google Shape;139;p1"/>
              <p:cNvSpPr/>
              <p:nvPr/>
            </p:nvSpPr>
            <p:spPr>
              <a:xfrm>
                <a:off x="6160342" y="14046437"/>
                <a:ext cx="1428096" cy="151080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9" name="Google Shape;140;p1"/>
              <p:cNvSpPr/>
              <p:nvPr/>
            </p:nvSpPr>
            <p:spPr>
              <a:xfrm>
                <a:off x="6336649" y="14214936"/>
                <a:ext cx="1074715" cy="112700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0" name="Google Shape;141;p1"/>
              <p:cNvSpPr txBox="1"/>
              <p:nvPr/>
            </p:nvSpPr>
            <p:spPr>
              <a:xfrm>
                <a:off x="6339517" y="14405760"/>
                <a:ext cx="1060712" cy="765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endParaRPr lang="en-GB" sz="482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Wrens Class</a:t>
                </a:r>
                <a:endParaRPr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01" name="Group 300"/>
            <p:cNvGrpSpPr/>
            <p:nvPr/>
          </p:nvGrpSpPr>
          <p:grpSpPr>
            <a:xfrm>
              <a:off x="5673494" y="4166970"/>
              <a:ext cx="1270621" cy="1257531"/>
              <a:chOff x="6847602" y="14529982"/>
              <a:chExt cx="1319565" cy="1264204"/>
            </a:xfrm>
          </p:grpSpPr>
          <p:sp>
            <p:nvSpPr>
              <p:cNvPr id="302" name="Google Shape;139;p1"/>
              <p:cNvSpPr/>
              <p:nvPr/>
            </p:nvSpPr>
            <p:spPr>
              <a:xfrm>
                <a:off x="6847602" y="14529982"/>
                <a:ext cx="1319565" cy="1264204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3" name="Google Shape;140;p1"/>
              <p:cNvSpPr/>
              <p:nvPr/>
            </p:nvSpPr>
            <p:spPr>
              <a:xfrm>
                <a:off x="7015858" y="14683920"/>
                <a:ext cx="999910" cy="955137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r>
                  <a:rPr lang="en-GB" sz="1210" dirty="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</a:t>
                </a:r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4" name="Google Shape;141;p1"/>
              <p:cNvSpPr txBox="1"/>
              <p:nvPr/>
            </p:nvSpPr>
            <p:spPr>
              <a:xfrm>
                <a:off x="7053246" y="14989049"/>
                <a:ext cx="871740" cy="4233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Puffins Class</a:t>
                </a:r>
                <a:endParaRPr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05" name="Google Shape;202;p1"/>
            <p:cNvSpPr txBox="1"/>
            <p:nvPr/>
          </p:nvSpPr>
          <p:spPr>
            <a:xfrm>
              <a:off x="2101363" y="7489121"/>
              <a:ext cx="946992" cy="345675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1340" tIns="25663" rIns="51340" bIns="25663" anchor="t" anchorCtr="0">
              <a:noAutofit/>
            </a:bodyPr>
            <a:lstStyle/>
            <a:p>
              <a:pPr algn="ctr"/>
              <a:r>
                <a:rPr lang="en-GB" sz="11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Weather and Climate</a:t>
              </a:r>
              <a:endParaRPr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38" name="Google Shape;195;p1"/>
          <p:cNvCxnSpPr/>
          <p:nvPr/>
        </p:nvCxnSpPr>
        <p:spPr>
          <a:xfrm flipH="1" flipV="1">
            <a:off x="2272919" y="7133805"/>
            <a:ext cx="68406" cy="234744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53" name="Google Shape;244;p1"/>
          <p:cNvSpPr txBox="1"/>
          <p:nvPr/>
        </p:nvSpPr>
        <p:spPr>
          <a:xfrm>
            <a:off x="1628599" y="7355126"/>
            <a:ext cx="1271694" cy="40691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weather change throughout the Year?</a:t>
            </a:r>
            <a:endParaRPr sz="7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247;p1"/>
          <p:cNvSpPr txBox="1"/>
          <p:nvPr/>
        </p:nvSpPr>
        <p:spPr>
          <a:xfrm>
            <a:off x="4171635" y="6767386"/>
            <a:ext cx="1446507" cy="317669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1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Contrasting </a:t>
            </a:r>
          </a:p>
          <a:p>
            <a:pPr algn="ctr"/>
            <a:r>
              <a:rPr lang="en-GB" sz="1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Non-European Locality- Zambia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244;p1"/>
          <p:cNvSpPr txBox="1"/>
          <p:nvPr/>
        </p:nvSpPr>
        <p:spPr>
          <a:xfrm>
            <a:off x="3048429" y="6776597"/>
            <a:ext cx="824827" cy="208714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United Kingdom</a:t>
            </a: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sz="449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sz="449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Rectangle 361"/>
          <p:cNvSpPr/>
          <p:nvPr/>
        </p:nvSpPr>
        <p:spPr>
          <a:xfrm>
            <a:off x="4332521" y="5609868"/>
            <a:ext cx="135180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Hot and Cold Places</a:t>
            </a:r>
          </a:p>
        </p:txBody>
      </p:sp>
      <p:sp>
        <p:nvSpPr>
          <p:cNvPr id="363" name="Rectangle 362"/>
          <p:cNvSpPr/>
          <p:nvPr/>
        </p:nvSpPr>
        <p:spPr>
          <a:xfrm>
            <a:off x="2969419" y="5604563"/>
            <a:ext cx="113574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 Area</a:t>
            </a:r>
            <a:endParaRPr lang="en-GB"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Rectangle 363"/>
          <p:cNvSpPr/>
          <p:nvPr/>
        </p:nvSpPr>
        <p:spPr>
          <a:xfrm>
            <a:off x="1418376" y="5613353"/>
            <a:ext cx="16026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Continents and Oceans</a:t>
            </a:r>
          </a:p>
          <a:p>
            <a:pPr lvl="0" algn="ctr"/>
            <a:endParaRPr lang="en-GB"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Rectangle 365"/>
          <p:cNvSpPr/>
          <p:nvPr/>
        </p:nvSpPr>
        <p:spPr>
          <a:xfrm>
            <a:off x="1370672" y="4417043"/>
            <a:ext cx="140916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Region of the UK- The Wirral</a:t>
            </a:r>
          </a:p>
          <a:p>
            <a:pPr lvl="0" algn="ctr"/>
            <a:r>
              <a:rPr lang="en-GB" sz="9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Autumn</a:t>
            </a: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Year B Hills, Mountains and Volcanoes</a:t>
            </a:r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Rectangle 366"/>
          <p:cNvSpPr/>
          <p:nvPr/>
        </p:nvSpPr>
        <p:spPr>
          <a:xfrm>
            <a:off x="2832588" y="4396747"/>
            <a:ext cx="14128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European Region </a:t>
            </a:r>
            <a:r>
              <a:rPr lang="en-GB" sz="9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–Southern Europe The Mediterranean 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9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Spring</a:t>
            </a:r>
          </a:p>
          <a:p>
            <a:pPr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 How can we help to protect Antarctica? </a:t>
            </a:r>
          </a:p>
        </p:txBody>
      </p:sp>
      <p:sp>
        <p:nvSpPr>
          <p:cNvPr id="368" name="Rectangle 367"/>
          <p:cNvSpPr/>
          <p:nvPr/>
        </p:nvSpPr>
        <p:spPr>
          <a:xfrm>
            <a:off x="4087285" y="4388871"/>
            <a:ext cx="1587237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Rivers and the </a:t>
            </a: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 Cycle</a:t>
            </a:r>
          </a:p>
          <a:p>
            <a:pPr lvl="0" algn="ctr"/>
            <a:r>
              <a:rPr lang="en-GB" sz="9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Summer</a:t>
            </a: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 South America – South East Brazil</a:t>
            </a:r>
          </a:p>
          <a:p>
            <a:pPr lvl="0" algn="ctr"/>
            <a:endParaRPr lang="en-GB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Rectangle 368"/>
          <p:cNvSpPr/>
          <p:nvPr/>
        </p:nvSpPr>
        <p:spPr>
          <a:xfrm>
            <a:off x="3979255" y="3087869"/>
            <a:ext cx="140916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Region of the UK- North Wales</a:t>
            </a:r>
          </a:p>
          <a:p>
            <a:pPr lvl="0" algn="ctr"/>
            <a:r>
              <a:rPr lang="en-GB" sz="900" b="1" dirty="0">
                <a:solidFill>
                  <a:schemeClr val="accent2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Autumn</a:t>
            </a: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Year B Mountains and Volcanoes</a:t>
            </a:r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Rectangle 369"/>
          <p:cNvSpPr/>
          <p:nvPr/>
        </p:nvSpPr>
        <p:spPr>
          <a:xfrm>
            <a:off x="2657915" y="3137728"/>
            <a:ext cx="13114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European Region- </a:t>
            </a:r>
            <a:r>
              <a:rPr lang="en-GB" sz="9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Eastern Europe Poland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900" b="1" dirty="0">
                <a:solidFill>
                  <a:schemeClr val="accent2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Spring</a:t>
            </a: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 Climate Change</a:t>
            </a:r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Rectangle 370"/>
          <p:cNvSpPr/>
          <p:nvPr/>
        </p:nvSpPr>
        <p:spPr>
          <a:xfrm>
            <a:off x="1394762" y="3137418"/>
            <a:ext cx="126077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Rivers and the Water Cycle</a:t>
            </a:r>
          </a:p>
          <a:p>
            <a:pPr lvl="0" algn="ctr"/>
            <a:r>
              <a:rPr lang="en-GB" sz="900" b="1" dirty="0">
                <a:solidFill>
                  <a:schemeClr val="accent2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Summer</a:t>
            </a: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 North America </a:t>
            </a:r>
          </a:p>
          <a:p>
            <a:pPr lvl="0" algn="ctr"/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Rectangle 371"/>
          <p:cNvSpPr/>
          <p:nvPr/>
        </p:nvSpPr>
        <p:spPr>
          <a:xfrm>
            <a:off x="1451493" y="1737280"/>
            <a:ext cx="1516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Region of the UK- </a:t>
            </a:r>
            <a:r>
              <a:rPr lang="en-GB" sz="9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Liverpool Merseyside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900" b="1" dirty="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Autumn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Year B Hills and Mountains </a:t>
            </a:r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Rectangle 372"/>
          <p:cNvSpPr/>
          <p:nvPr/>
        </p:nvSpPr>
        <p:spPr>
          <a:xfrm>
            <a:off x="2871815" y="1696738"/>
            <a:ext cx="121516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European Region- </a:t>
            </a:r>
            <a:r>
              <a:rPr lang="en-GB" sz="9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Central Europe -Austria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900" b="1" dirty="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Spring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 Global Goals</a:t>
            </a:r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Rectangle 373"/>
          <p:cNvSpPr/>
          <p:nvPr/>
        </p:nvSpPr>
        <p:spPr>
          <a:xfrm>
            <a:off x="3984941" y="1697603"/>
            <a:ext cx="1260772" cy="888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A Rivers and the Water Cycle</a:t>
            </a:r>
          </a:p>
          <a:p>
            <a:pPr lvl="0" algn="ctr"/>
            <a:r>
              <a:rPr lang="en-GB" sz="900" b="1" dirty="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Summer</a:t>
            </a:r>
            <a:endParaRPr lang="en-GB" sz="9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9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 South America- The Amazon Basin </a:t>
            </a:r>
          </a:p>
          <a:p>
            <a:pPr lvl="0" algn="ctr"/>
            <a:endParaRPr lang="en-GB" sz="674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5" name="Google Shape;195;p1"/>
          <p:cNvCxnSpPr/>
          <p:nvPr/>
        </p:nvCxnSpPr>
        <p:spPr>
          <a:xfrm flipV="1">
            <a:off x="2244916" y="5859109"/>
            <a:ext cx="18687" cy="166385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76" name="Google Shape;244;p1"/>
          <p:cNvSpPr txBox="1"/>
          <p:nvPr/>
        </p:nvSpPr>
        <p:spPr>
          <a:xfrm>
            <a:off x="4296075" y="6032245"/>
            <a:ext cx="1388247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are the world’s hot and cold places? What is it like there?</a:t>
            </a:r>
            <a:endParaRPr sz="7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7" name="Google Shape;195;p1"/>
          <p:cNvCxnSpPr/>
          <p:nvPr/>
        </p:nvCxnSpPr>
        <p:spPr>
          <a:xfrm flipH="1" flipV="1">
            <a:off x="3526898" y="7163201"/>
            <a:ext cx="16051" cy="226545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78" name="Google Shape;244;p1"/>
          <p:cNvSpPr txBox="1"/>
          <p:nvPr/>
        </p:nvSpPr>
        <p:spPr>
          <a:xfrm>
            <a:off x="3036203" y="7358938"/>
            <a:ext cx="786190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</a:t>
            </a:r>
          </a:p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United Kingdom</a:t>
            </a:r>
            <a:r>
              <a:rPr lang="en-GB" sz="7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7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9" name="Google Shape;195;p1"/>
          <p:cNvCxnSpPr/>
          <p:nvPr/>
        </p:nvCxnSpPr>
        <p:spPr>
          <a:xfrm flipV="1">
            <a:off x="3600540" y="5826218"/>
            <a:ext cx="0" cy="270898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0" name="Google Shape;244;p1"/>
          <p:cNvSpPr txBox="1"/>
          <p:nvPr/>
        </p:nvSpPr>
        <p:spPr>
          <a:xfrm>
            <a:off x="2613308" y="3919290"/>
            <a:ext cx="1596173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limate 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change </a:t>
            </a:r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What is happening to our beautiful world? Can we help?</a:t>
            </a:r>
            <a:endParaRPr lang="en-GB"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1" name="Google Shape;195;p1"/>
          <p:cNvCxnSpPr/>
          <p:nvPr/>
        </p:nvCxnSpPr>
        <p:spPr>
          <a:xfrm flipV="1">
            <a:off x="4561407" y="7151185"/>
            <a:ext cx="68172" cy="226332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2" name="Google Shape;244;p1"/>
          <p:cNvSpPr txBox="1"/>
          <p:nvPr/>
        </p:nvSpPr>
        <p:spPr>
          <a:xfrm>
            <a:off x="4156332" y="7374238"/>
            <a:ext cx="1234844" cy="421673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would it be like to live in a Zambian Village?</a:t>
            </a:r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3" name="Google Shape;195;p1"/>
          <p:cNvCxnSpPr/>
          <p:nvPr/>
        </p:nvCxnSpPr>
        <p:spPr>
          <a:xfrm flipH="1" flipV="1">
            <a:off x="4857002" y="5836587"/>
            <a:ext cx="11233" cy="250159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4" name="Google Shape;244;p1"/>
          <p:cNvSpPr txBox="1"/>
          <p:nvPr/>
        </p:nvSpPr>
        <p:spPr>
          <a:xfrm>
            <a:off x="1503251" y="6025494"/>
            <a:ext cx="1352995" cy="27047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ocean? What is a continent?</a:t>
            </a:r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5" name="Google Shape;195;p1"/>
          <p:cNvCxnSpPr/>
          <p:nvPr/>
        </p:nvCxnSpPr>
        <p:spPr>
          <a:xfrm flipV="1">
            <a:off x="4184247" y="3765116"/>
            <a:ext cx="183533" cy="170152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6" name="Google Shape;244;p1"/>
          <p:cNvSpPr txBox="1"/>
          <p:nvPr/>
        </p:nvSpPr>
        <p:spPr>
          <a:xfrm>
            <a:off x="1299183" y="3855705"/>
            <a:ext cx="1271694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American road trip.</a:t>
            </a:r>
          </a:p>
          <a:p>
            <a:pPr algn="ctr"/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Canada not a part of the USA?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7" name="Google Shape;195;p1"/>
          <p:cNvCxnSpPr/>
          <p:nvPr/>
        </p:nvCxnSpPr>
        <p:spPr>
          <a:xfrm flipH="1" flipV="1">
            <a:off x="3883344" y="3782788"/>
            <a:ext cx="58416" cy="195106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8" name="Google Shape;244;p1"/>
          <p:cNvSpPr txBox="1"/>
          <p:nvPr/>
        </p:nvSpPr>
        <p:spPr>
          <a:xfrm>
            <a:off x="2882680" y="5918483"/>
            <a:ext cx="1322073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endParaRPr lang="en-GB"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it like in the place where I go to school?</a:t>
            </a:r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9" name="Google Shape;195;p1"/>
          <p:cNvCxnSpPr/>
          <p:nvPr/>
        </p:nvCxnSpPr>
        <p:spPr>
          <a:xfrm flipH="1" flipV="1">
            <a:off x="2358987" y="3764910"/>
            <a:ext cx="76463" cy="196890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90" name="Google Shape;244;p1"/>
          <p:cNvSpPr txBox="1"/>
          <p:nvPr/>
        </p:nvSpPr>
        <p:spPr>
          <a:xfrm>
            <a:off x="4100058" y="3914066"/>
            <a:ext cx="1388179" cy="32197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Earthquakes change the World?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7" name="Google Shape;195;p1"/>
          <p:cNvCxnSpPr/>
          <p:nvPr/>
        </p:nvCxnSpPr>
        <p:spPr>
          <a:xfrm flipH="1" flipV="1">
            <a:off x="4667799" y="5152877"/>
            <a:ext cx="15005" cy="163273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98" name="Google Shape;244;p1"/>
          <p:cNvSpPr txBox="1"/>
          <p:nvPr/>
        </p:nvSpPr>
        <p:spPr>
          <a:xfrm>
            <a:off x="4195192" y="4143510"/>
            <a:ext cx="1532199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a river change along its course and how does water go round and round?</a:t>
            </a:r>
            <a:endParaRPr sz="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9" name="Google Shape;195;p1"/>
          <p:cNvCxnSpPr/>
          <p:nvPr/>
        </p:nvCxnSpPr>
        <p:spPr>
          <a:xfrm flipH="1" flipV="1">
            <a:off x="3479400" y="5152877"/>
            <a:ext cx="19607" cy="146864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00" name="Google Shape;244;p1"/>
          <p:cNvSpPr txBox="1"/>
          <p:nvPr/>
        </p:nvSpPr>
        <p:spPr>
          <a:xfrm>
            <a:off x="2984442" y="5297104"/>
            <a:ext cx="1383338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we affecting Antarctica? </a:t>
            </a:r>
            <a:r>
              <a:rPr lang="en-GB" sz="7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</a:t>
            </a:r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live more sustainably? What is climate change?</a:t>
            </a:r>
          </a:p>
        </p:txBody>
      </p:sp>
      <p:cxnSp>
        <p:nvCxnSpPr>
          <p:cNvPr id="401" name="Google Shape;195;p1"/>
          <p:cNvCxnSpPr/>
          <p:nvPr/>
        </p:nvCxnSpPr>
        <p:spPr>
          <a:xfrm>
            <a:off x="1300315" y="4359248"/>
            <a:ext cx="148331" cy="108197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02" name="Google Shape;244;p1"/>
          <p:cNvSpPr txBox="1"/>
          <p:nvPr/>
        </p:nvSpPr>
        <p:spPr>
          <a:xfrm>
            <a:off x="992723" y="4098974"/>
            <a:ext cx="1660442" cy="482656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we love to be beside the seaside? How is Trefonen, Shropshire similar and different to New Brighton The Wirral?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3" name="Google Shape;195;p1"/>
          <p:cNvCxnSpPr/>
          <p:nvPr/>
        </p:nvCxnSpPr>
        <p:spPr>
          <a:xfrm flipH="1" flipV="1">
            <a:off x="2326061" y="5145297"/>
            <a:ext cx="32926" cy="154444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04" name="Google Shape;244;p1"/>
          <p:cNvSpPr txBox="1"/>
          <p:nvPr/>
        </p:nvSpPr>
        <p:spPr>
          <a:xfrm>
            <a:off x="1612958" y="5303539"/>
            <a:ext cx="1408055" cy="381705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hill? What is a mountain</a:t>
            </a:r>
            <a:r>
              <a:rPr lang="en-GB" sz="7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</a:p>
          <a:p>
            <a:pPr algn="ctr"/>
            <a:r>
              <a:rPr lang="en-GB" sz="7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would people choose to live by a volcano? </a:t>
            </a:r>
            <a:endParaRPr lang="en-GB"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94" y="4192941"/>
            <a:ext cx="404074" cy="343284"/>
          </a:xfrm>
          <a:prstGeom prst="rect">
            <a:avLst/>
          </a:prstGeom>
        </p:spPr>
      </p:pic>
      <p:pic>
        <p:nvPicPr>
          <p:cNvPr id="405" name="Picture 40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714" y="5041009"/>
            <a:ext cx="231859" cy="196977"/>
          </a:xfrm>
          <a:prstGeom prst="rect">
            <a:avLst/>
          </a:prstGeom>
        </p:spPr>
      </p:pic>
      <p:sp>
        <p:nvSpPr>
          <p:cNvPr id="406" name="Google Shape;244;p1"/>
          <p:cNvSpPr txBox="1"/>
          <p:nvPr/>
        </p:nvSpPr>
        <p:spPr>
          <a:xfrm>
            <a:off x="51585" y="3710494"/>
            <a:ext cx="1012904" cy="447428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Throughout </a:t>
            </a:r>
            <a:r>
              <a:rPr lang="en-GB" sz="7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 A in Wrens, we </a:t>
            </a:r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explore how we can protect Antarctica.</a:t>
            </a:r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244;p1"/>
          <p:cNvSpPr txBox="1"/>
          <p:nvPr/>
        </p:nvSpPr>
        <p:spPr>
          <a:xfrm>
            <a:off x="2545160" y="4264053"/>
            <a:ext cx="1766871" cy="347849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so many people head to the </a:t>
            </a:r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Med 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 holiday</a:t>
            </a:r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244;p1"/>
          <p:cNvSpPr txBox="1"/>
          <p:nvPr/>
        </p:nvSpPr>
        <p:spPr>
          <a:xfrm>
            <a:off x="4427122" y="5302039"/>
            <a:ext cx="1271694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would it be like to live in Brazil? What is it like in a </a:t>
            </a:r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rainforest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0" name="Google Shape;195;p1"/>
          <p:cNvCxnSpPr/>
          <p:nvPr/>
        </p:nvCxnSpPr>
        <p:spPr>
          <a:xfrm flipH="1">
            <a:off x="5196061" y="1558158"/>
            <a:ext cx="122044" cy="146224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11" name="Google Shape;195;p1"/>
          <p:cNvCxnSpPr/>
          <p:nvPr/>
        </p:nvCxnSpPr>
        <p:spPr>
          <a:xfrm flipH="1">
            <a:off x="5415723" y="4380633"/>
            <a:ext cx="41575" cy="101575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21" name="Google Shape;244;p1"/>
          <p:cNvSpPr txBox="1"/>
          <p:nvPr/>
        </p:nvSpPr>
        <p:spPr>
          <a:xfrm>
            <a:off x="2816049" y="1223883"/>
            <a:ext cx="1279241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endParaRPr lang="en-GB" sz="6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Austria a good place to holiday?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2" name="Google Shape;195;p1"/>
          <p:cNvCxnSpPr/>
          <p:nvPr/>
        </p:nvCxnSpPr>
        <p:spPr>
          <a:xfrm flipV="1">
            <a:off x="5141553" y="2326440"/>
            <a:ext cx="54509" cy="215335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23" name="Google Shape;244;p1"/>
          <p:cNvSpPr txBox="1"/>
          <p:nvPr/>
        </p:nvSpPr>
        <p:spPr>
          <a:xfrm>
            <a:off x="4147861" y="1208842"/>
            <a:ext cx="1340376" cy="48180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important are rivers to people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 Why is Lake Vyrnwy so important to the people of Liverpool? How </a:t>
            </a:r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rivers affect us? Can we manage them?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4" name="Google Shape;195;p1"/>
          <p:cNvCxnSpPr>
            <a:stCxn id="427" idx="0"/>
          </p:cNvCxnSpPr>
          <p:nvPr/>
        </p:nvCxnSpPr>
        <p:spPr>
          <a:xfrm flipV="1">
            <a:off x="3416399" y="2410164"/>
            <a:ext cx="7710" cy="119835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25" name="Google Shape;195;p1"/>
          <p:cNvCxnSpPr/>
          <p:nvPr/>
        </p:nvCxnSpPr>
        <p:spPr>
          <a:xfrm flipH="1" flipV="1">
            <a:off x="1978370" y="2383327"/>
            <a:ext cx="76463" cy="196890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26" name="Google Shape;244;p1"/>
          <p:cNvSpPr txBox="1"/>
          <p:nvPr/>
        </p:nvSpPr>
        <p:spPr>
          <a:xfrm>
            <a:off x="1486439" y="2471494"/>
            <a:ext cx="1249906" cy="32197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are the UK’s National Parks? Who are they for and how can we protect them?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244;p1"/>
          <p:cNvSpPr txBox="1"/>
          <p:nvPr/>
        </p:nvSpPr>
        <p:spPr>
          <a:xfrm>
            <a:off x="2780552" y="2529999"/>
            <a:ext cx="1271694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world’s leaders doing to protect our world?</a:t>
            </a:r>
            <a:endParaRPr sz="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244;p1"/>
          <p:cNvSpPr txBox="1"/>
          <p:nvPr/>
        </p:nvSpPr>
        <p:spPr>
          <a:xfrm>
            <a:off x="4078913" y="2516256"/>
            <a:ext cx="1530332" cy="229071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should rainforest be important to us all? Should we allow them to be destroyed?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244;p1"/>
          <p:cNvSpPr txBox="1"/>
          <p:nvPr/>
        </p:nvSpPr>
        <p:spPr>
          <a:xfrm>
            <a:off x="2788262" y="2825357"/>
            <a:ext cx="1271694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would living in Poland compare to living in the UK?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0" name="Google Shape;195;p1"/>
          <p:cNvCxnSpPr/>
          <p:nvPr/>
        </p:nvCxnSpPr>
        <p:spPr>
          <a:xfrm flipH="1">
            <a:off x="4783708" y="3008433"/>
            <a:ext cx="439147" cy="84634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31" name="Google Shape;244;p1"/>
          <p:cNvSpPr txBox="1"/>
          <p:nvPr/>
        </p:nvSpPr>
        <p:spPr>
          <a:xfrm>
            <a:off x="1516076" y="2902612"/>
            <a:ext cx="1271694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does the river Severn flood?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2" name="Google Shape;195;p1"/>
          <p:cNvCxnSpPr/>
          <p:nvPr/>
        </p:nvCxnSpPr>
        <p:spPr>
          <a:xfrm flipH="1">
            <a:off x="3651663" y="2989807"/>
            <a:ext cx="112750" cy="133167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3" name="Google Shape;195;p1"/>
          <p:cNvCxnSpPr/>
          <p:nvPr/>
        </p:nvCxnSpPr>
        <p:spPr>
          <a:xfrm flipH="1">
            <a:off x="1529266" y="2950092"/>
            <a:ext cx="57803" cy="136393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34" name="Google Shape;244;p1"/>
          <p:cNvSpPr txBox="1"/>
          <p:nvPr/>
        </p:nvSpPr>
        <p:spPr>
          <a:xfrm>
            <a:off x="4101373" y="2793450"/>
            <a:ext cx="1568359" cy="32197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the town of Llandudno in North Wales different to our local town and Shropshire?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244;p1"/>
          <p:cNvSpPr txBox="1"/>
          <p:nvPr/>
        </p:nvSpPr>
        <p:spPr>
          <a:xfrm>
            <a:off x="1256509" y="1266248"/>
            <a:ext cx="1504400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life like in a city? How does Liverpool compare to our local town </a:t>
            </a:r>
            <a:r>
              <a:rPr lang="en-GB" sz="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Oswestry</a:t>
            </a:r>
            <a:r>
              <a:rPr lang="en-GB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8" name="Google Shape;195;p1"/>
          <p:cNvCxnSpPr/>
          <p:nvPr/>
        </p:nvCxnSpPr>
        <p:spPr>
          <a:xfrm>
            <a:off x="1903776" y="1456444"/>
            <a:ext cx="126417" cy="271568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9" name="Google Shape;195;p1"/>
          <p:cNvCxnSpPr/>
          <p:nvPr/>
        </p:nvCxnSpPr>
        <p:spPr>
          <a:xfrm flipH="1">
            <a:off x="3389456" y="1530528"/>
            <a:ext cx="20593" cy="168033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40" name="Google Shape;195;p1"/>
          <p:cNvCxnSpPr/>
          <p:nvPr/>
        </p:nvCxnSpPr>
        <p:spPr>
          <a:xfrm>
            <a:off x="4143633" y="4369183"/>
            <a:ext cx="7985" cy="186889"/>
          </a:xfrm>
          <a:prstGeom prst="straightConnector1">
            <a:avLst/>
          </a:prstGeom>
          <a:ln>
            <a:headEnd type="none" w="sm" len="sm"/>
            <a:tailEnd type="oval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2" name="Google Shape;244;p1"/>
          <p:cNvSpPr txBox="1"/>
          <p:nvPr/>
        </p:nvSpPr>
        <p:spPr>
          <a:xfrm>
            <a:off x="1415416" y="7759170"/>
            <a:ext cx="933515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knowledge and sense of world around them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244;p1"/>
          <p:cNvSpPr txBox="1"/>
          <p:nvPr/>
        </p:nvSpPr>
        <p:spPr>
          <a:xfrm>
            <a:off x="2468277" y="7708068"/>
            <a:ext cx="732393" cy="270804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vocabulary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244;p1"/>
          <p:cNvSpPr txBox="1"/>
          <p:nvPr/>
        </p:nvSpPr>
        <p:spPr>
          <a:xfrm>
            <a:off x="2284176" y="8045967"/>
            <a:ext cx="969146" cy="176024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Simple mapping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244;p1"/>
          <p:cNvSpPr txBox="1"/>
          <p:nvPr/>
        </p:nvSpPr>
        <p:spPr>
          <a:xfrm>
            <a:off x="1462421" y="8269097"/>
            <a:ext cx="745776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7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 </a:t>
            </a:r>
            <a:r>
              <a:rPr lang="en-GB" sz="800" dirty="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L</a:t>
            </a:r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ocation of </a:t>
            </a:r>
          </a:p>
          <a:p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our school </a:t>
            </a:r>
            <a:endParaRPr sz="8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446" name="Google Shape;244;p1"/>
          <p:cNvSpPr txBox="1"/>
          <p:nvPr/>
        </p:nvSpPr>
        <p:spPr>
          <a:xfrm>
            <a:off x="2227655" y="8248686"/>
            <a:ext cx="1107360" cy="36698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Draw own maps of real and imaginary places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244;p1"/>
          <p:cNvSpPr txBox="1"/>
          <p:nvPr/>
        </p:nvSpPr>
        <p:spPr>
          <a:xfrm>
            <a:off x="3310280" y="7702220"/>
            <a:ext cx="1169179" cy="528411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Similarities and differences between life in this country and in others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244;p1"/>
          <p:cNvSpPr txBox="1"/>
          <p:nvPr/>
        </p:nvSpPr>
        <p:spPr>
          <a:xfrm>
            <a:off x="4479458" y="7752234"/>
            <a:ext cx="912045" cy="40871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natural world and how to care for it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244;p1"/>
          <p:cNvSpPr txBox="1"/>
          <p:nvPr/>
        </p:nvSpPr>
        <p:spPr>
          <a:xfrm>
            <a:off x="3318018" y="8279343"/>
            <a:ext cx="1066063" cy="44529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Comparing contrasting environment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244;p1"/>
          <p:cNvSpPr txBox="1"/>
          <p:nvPr/>
        </p:nvSpPr>
        <p:spPr>
          <a:xfrm>
            <a:off x="4391424" y="8197982"/>
            <a:ext cx="944925" cy="409508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noAutofit/>
          </a:bodyPr>
          <a:lstStyle/>
          <a:p>
            <a:pPr algn="ctr"/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Seasons and their affects on the world around them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39;p1"/>
          <p:cNvSpPr/>
          <p:nvPr/>
        </p:nvSpPr>
        <p:spPr>
          <a:xfrm>
            <a:off x="389063" y="5741466"/>
            <a:ext cx="1029786" cy="9826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51340" tIns="25663" rIns="51340" bIns="25663" anchor="ctr" anchorCtr="0">
            <a:noAutofit/>
          </a:bodyPr>
          <a:lstStyle/>
          <a:p>
            <a:pPr algn="ctr"/>
            <a:endParaRPr sz="121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40;p1"/>
          <p:cNvSpPr/>
          <p:nvPr/>
        </p:nvSpPr>
        <p:spPr>
          <a:xfrm>
            <a:off x="536783" y="5896077"/>
            <a:ext cx="760102" cy="666245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51340" tIns="25663" rIns="51340" bIns="25663" anchor="ctr" anchorCtr="0">
            <a:noAutofit/>
          </a:bodyPr>
          <a:lstStyle/>
          <a:p>
            <a:pPr algn="ctr"/>
            <a:endParaRPr sz="121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41;p1"/>
          <p:cNvSpPr txBox="1"/>
          <p:nvPr/>
        </p:nvSpPr>
        <p:spPr>
          <a:xfrm>
            <a:off x="554910" y="5979993"/>
            <a:ext cx="701599" cy="559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pPr algn="ctr"/>
            <a:r>
              <a:rPr lang="en-GB"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Stage One </a:t>
            </a:r>
          </a:p>
          <a:p>
            <a:pPr algn="ctr"/>
            <a:r>
              <a:rPr lang="en-GB" sz="11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B</a:t>
            </a: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801623" y="6434277"/>
            <a:ext cx="73129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900" b="1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     Autumn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458631" y="6422325"/>
            <a:ext cx="59022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900" b="1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Summer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199341" y="6421967"/>
            <a:ext cx="4892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900" b="1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Spring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20594" y="572629"/>
            <a:ext cx="6470153" cy="620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Through geography we unravel the wonder of people, places and environments. </a:t>
            </a:r>
            <a:r>
              <a:rPr lang="en-GB" dirty="0" smtClean="0"/>
              <a:t>It is our intent </a:t>
            </a:r>
            <a:r>
              <a:rPr lang="en-GB" dirty="0"/>
              <a:t>to stimulate our children to be curious about their own area and the wider world. We want our pupils to have a desire to explore and investigate people, places and the environment and to develop </a:t>
            </a:r>
            <a:r>
              <a:rPr lang="en-GB" dirty="0" smtClean="0"/>
              <a:t>the skills and </a:t>
            </a:r>
            <a:r>
              <a:rPr lang="en-GB" dirty="0"/>
              <a:t>knowledge to be able to do so. We intend for pupils to enjoy and value what they see around them and have concern for their future</a:t>
            </a:r>
            <a:r>
              <a:rPr lang="en-GB" dirty="0" smtClean="0"/>
              <a:t>. We want our pupils to have a real love of geography.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555593" y="8819226"/>
            <a:ext cx="6045891" cy="224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Geography key concepts that will be developed throughout children’s Geography journey.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82" y="3016136"/>
            <a:ext cx="548477" cy="64076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780" y="3020278"/>
            <a:ext cx="275757" cy="27575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843" y="1201459"/>
            <a:ext cx="696224" cy="49468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52665" y="8172928"/>
            <a:ext cx="804864" cy="450725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585007" y="6315541"/>
            <a:ext cx="463092" cy="308166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3208" y="6388051"/>
            <a:ext cx="311146" cy="388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337" y="2089473"/>
            <a:ext cx="807756" cy="3957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3045" y="2553418"/>
            <a:ext cx="1291016" cy="620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in Puffins class work towards achieving the John Muir discovery Award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3085" y="6327832"/>
            <a:ext cx="497288" cy="536425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>
            <a:off x="5850937" y="3770704"/>
            <a:ext cx="4333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153316" y="2026396"/>
            <a:ext cx="21735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6291E45C7E8F44A684FFF102956F76" ma:contentTypeVersion="16" ma:contentTypeDescription="Create a new document." ma:contentTypeScope="" ma:versionID="f95753e21b8300c01eef877837ea4a9a">
  <xsd:schema xmlns:xsd="http://www.w3.org/2001/XMLSchema" xmlns:xs="http://www.w3.org/2001/XMLSchema" xmlns:p="http://schemas.microsoft.com/office/2006/metadata/properties" xmlns:ns2="bf76c76b-95f7-4889-975a-f8993107cb13" xmlns:ns3="f58991b5-debf-4ee9-8077-5e9db6551928" targetNamespace="http://schemas.microsoft.com/office/2006/metadata/properties" ma:root="true" ma:fieldsID="6186e9ef6f256d1904181fc8cf836cb6" ns2:_="" ns3:_="">
    <xsd:import namespace="bf76c76b-95f7-4889-975a-f8993107cb13"/>
    <xsd:import namespace="f58991b5-debf-4ee9-8077-5e9db65519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76c76b-95f7-4889-975a-f8993107cb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7d32191-a498-4f47-b16e-e5892e416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991b5-debf-4ee9-8077-5e9db655192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596c27a-b416-4158-978a-b0890917c92c}" ma:internalName="TaxCatchAll" ma:showField="CatchAllData" ma:web="f58991b5-debf-4ee9-8077-5e9db65519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EC9C5D5-915E-413E-8297-1ACFBBD6ED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17C2F7-1D4F-4F20-9798-92FB54BD1F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76c76b-95f7-4889-975a-f8993107cb13"/>
    <ds:schemaRef ds:uri="f58991b5-debf-4ee9-8077-5e9db6551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756</Words>
  <Application>Microsoft Office PowerPoint</Application>
  <PresentationFormat>A4 Paper (210x297 mm)</PresentationFormat>
  <Paragraphs>104</Paragraphs>
  <Slides>1</Slides>
  <Notes>1</Notes>
  <HiddenSlides>1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Lucy Drury</cp:lastModifiedBy>
  <cp:revision>351</cp:revision>
  <dcterms:created xsi:type="dcterms:W3CDTF">2018-02-08T08:28:53Z</dcterms:created>
  <dcterms:modified xsi:type="dcterms:W3CDTF">2025-02-09T18:53:24Z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0x0101004E5A983F6A4E834B89CB1E8842E370B4</vt:lpwstr>
  </property>
  <property fmtid="{D5CDD505-2E9C-101B-9397-08002B2CF9AE}" pid="3" name="_MarkAsFinal">
    <vt:bool>true</vt:bool>
  </property>
</Properties>
</file>